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3"/>
  </p:notesMasterIdLst>
  <p:sldIdLst>
    <p:sldId id="391" r:id="rId2"/>
    <p:sldId id="392" r:id="rId3"/>
    <p:sldId id="405" r:id="rId4"/>
    <p:sldId id="406" r:id="rId5"/>
    <p:sldId id="407" r:id="rId6"/>
    <p:sldId id="412" r:id="rId7"/>
    <p:sldId id="408" r:id="rId8"/>
    <p:sldId id="409" r:id="rId9"/>
    <p:sldId id="410" r:id="rId10"/>
    <p:sldId id="411" r:id="rId11"/>
    <p:sldId id="399" r:id="rId1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F82231C-C27B-4DFC-8BBC-C62FDE33095C}">
          <p14:sldIdLst>
            <p14:sldId id="391"/>
            <p14:sldId id="392"/>
            <p14:sldId id="405"/>
            <p14:sldId id="406"/>
            <p14:sldId id="407"/>
            <p14:sldId id="412"/>
            <p14:sldId id="408"/>
            <p14:sldId id="409"/>
            <p14:sldId id="410"/>
            <p14:sldId id="411"/>
            <p14:sldId id="399"/>
          </p14:sldIdLst>
        </p14:section>
        <p14:section name="Раздел без заголовка" id="{843BC58C-484E-46FE-9400-56B9973D3C6F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Даминова" initials="Л.А.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CC00"/>
    <a:srgbClr val="996633"/>
    <a:srgbClr val="A88D7C"/>
    <a:srgbClr val="F4F3EC"/>
    <a:srgbClr val="996600"/>
    <a:srgbClr val="663300"/>
    <a:srgbClr val="EDECDF"/>
    <a:srgbClr val="D3CDB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44" autoAdjust="0"/>
    <p:restoredTop sz="94629" autoAdjust="0"/>
  </p:normalViewPr>
  <p:slideViewPr>
    <p:cSldViewPr>
      <p:cViewPr varScale="1">
        <p:scale>
          <a:sx n="107" d="100"/>
          <a:sy n="107" d="100"/>
        </p:scale>
        <p:origin x="-179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0F913B-6DEC-47F8-B960-0E1E580B3A9C}" type="doc">
      <dgm:prSet loTypeId="urn:microsoft.com/office/officeart/2005/8/layout/pyramid2" loCatId="pyramid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8B1EB6B-D13F-4C94-B1A1-5FB3836845B0}">
      <dgm:prSet phldrT="[Текст]"/>
      <dgm:spPr/>
      <dgm:t>
        <a:bodyPr/>
        <a:lstStyle/>
        <a:p>
          <a:r>
            <a:rPr lang="ru-RU" dirty="0" smtClean="0">
              <a:solidFill>
                <a:schemeClr val="accent1">
                  <a:lumMod val="50000"/>
                </a:schemeClr>
              </a:solidFill>
            </a:rPr>
            <a:t>Снижение ставки </a:t>
          </a:r>
          <a:r>
            <a:rPr lang="ru-RU" b="1" dirty="0" smtClean="0">
              <a:solidFill>
                <a:schemeClr val="accent1">
                  <a:lumMod val="50000"/>
                </a:schemeClr>
              </a:solidFill>
            </a:rPr>
            <a:t>налога на прибыль</a:t>
          </a:r>
          <a:r>
            <a:rPr lang="ru-RU" dirty="0" smtClean="0">
              <a:solidFill>
                <a:schemeClr val="accent1">
                  <a:lumMod val="50000"/>
                </a:schemeClr>
              </a:solidFill>
            </a:rPr>
            <a:t> в части, зачисляемой в бюджет РТ, до </a:t>
          </a:r>
          <a:r>
            <a:rPr lang="ru-RU" dirty="0" smtClean="0">
              <a:solidFill>
                <a:srgbClr val="FF0000"/>
              </a:solidFill>
            </a:rPr>
            <a:t>13,5%</a:t>
          </a:r>
          <a:endParaRPr lang="ru-RU" dirty="0">
            <a:solidFill>
              <a:srgbClr val="FF0000"/>
            </a:solidFill>
          </a:endParaRPr>
        </a:p>
      </dgm:t>
    </dgm:pt>
    <dgm:pt modelId="{FC86F873-F6CA-4706-B59A-E42E800F4C93}" type="parTrans" cxnId="{034DCD37-4F05-4F9D-A704-FF16A842D0AD}">
      <dgm:prSet/>
      <dgm:spPr/>
      <dgm:t>
        <a:bodyPr/>
        <a:lstStyle/>
        <a:p>
          <a:endParaRPr lang="ru-RU"/>
        </a:p>
      </dgm:t>
    </dgm:pt>
    <dgm:pt modelId="{52456B51-11AE-45EF-996D-0C35145F5422}" type="sibTrans" cxnId="{034DCD37-4F05-4F9D-A704-FF16A842D0AD}">
      <dgm:prSet/>
      <dgm:spPr/>
      <dgm:t>
        <a:bodyPr/>
        <a:lstStyle/>
        <a:p>
          <a:endParaRPr lang="ru-RU"/>
        </a:p>
      </dgm:t>
    </dgm:pt>
    <dgm:pt modelId="{8CE1CD6F-54E5-44E1-B1CB-7D5F374A3BC7}">
      <dgm:prSet phldrT="[Текст]"/>
      <dgm:spPr/>
      <dgm:t>
        <a:bodyPr/>
        <a:lstStyle/>
        <a:p>
          <a:r>
            <a:rPr lang="ru-RU" dirty="0" smtClean="0">
              <a:solidFill>
                <a:schemeClr val="accent1">
                  <a:lumMod val="50000"/>
                </a:schemeClr>
              </a:solidFill>
            </a:rPr>
            <a:t>Снижение ставки по </a:t>
          </a:r>
          <a:r>
            <a:rPr lang="ru-RU" b="1" dirty="0" smtClean="0">
              <a:solidFill>
                <a:schemeClr val="accent1">
                  <a:lumMod val="50000"/>
                </a:schemeClr>
              </a:solidFill>
            </a:rPr>
            <a:t>налогу на имущество</a:t>
          </a:r>
          <a:r>
            <a:rPr lang="ru-RU" dirty="0" smtClean="0">
              <a:solidFill>
                <a:schemeClr val="accent1">
                  <a:lumMod val="50000"/>
                </a:schemeClr>
              </a:solidFill>
            </a:rPr>
            <a:t>, вновь приобретаемое в целях реализации проекта, до </a:t>
          </a:r>
          <a:r>
            <a:rPr lang="ru-RU" dirty="0" smtClean="0">
              <a:solidFill>
                <a:srgbClr val="FF0000"/>
              </a:solidFill>
            </a:rPr>
            <a:t>0,1%</a:t>
          </a:r>
          <a:endParaRPr lang="ru-RU" dirty="0">
            <a:solidFill>
              <a:srgbClr val="FF0000"/>
            </a:solidFill>
          </a:endParaRPr>
        </a:p>
      </dgm:t>
    </dgm:pt>
    <dgm:pt modelId="{6A034470-90B2-4BD1-8395-4BFD6DA0E83C}" type="parTrans" cxnId="{28DA45BA-BCBB-453D-9C7A-B89678D3E543}">
      <dgm:prSet/>
      <dgm:spPr/>
      <dgm:t>
        <a:bodyPr/>
        <a:lstStyle/>
        <a:p>
          <a:endParaRPr lang="ru-RU"/>
        </a:p>
      </dgm:t>
    </dgm:pt>
    <dgm:pt modelId="{29C87388-3DB6-42AA-8C47-7A297CBA26E9}" type="sibTrans" cxnId="{28DA45BA-BCBB-453D-9C7A-B89678D3E543}">
      <dgm:prSet/>
      <dgm:spPr/>
      <dgm:t>
        <a:bodyPr/>
        <a:lstStyle/>
        <a:p>
          <a:endParaRPr lang="ru-RU"/>
        </a:p>
      </dgm:t>
    </dgm:pt>
    <dgm:pt modelId="{45F39FD1-E0CF-4673-8689-B2747671694E}" type="pres">
      <dgm:prSet presAssocID="{D50F913B-6DEC-47F8-B960-0E1E580B3A9C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11CBE940-DF71-4E54-AE10-52DBC7B3A4A5}" type="pres">
      <dgm:prSet presAssocID="{D50F913B-6DEC-47F8-B960-0E1E580B3A9C}" presName="pyramid" presStyleLbl="node1" presStyleIdx="0" presStyleCnt="1" custFlipVert="0" custFlipHor="0" custScaleX="19726" custScaleY="7042" custLinFactNeighborX="61732" custLinFactNeighborY="23944"/>
      <dgm:spPr/>
      <dgm:t>
        <a:bodyPr/>
        <a:lstStyle/>
        <a:p>
          <a:endParaRPr lang="ru-RU"/>
        </a:p>
      </dgm:t>
    </dgm:pt>
    <dgm:pt modelId="{7EEB4930-8B7B-4E44-B30E-6AD59504DE8E}" type="pres">
      <dgm:prSet presAssocID="{D50F913B-6DEC-47F8-B960-0E1E580B3A9C}" presName="theList" presStyleCnt="0"/>
      <dgm:spPr/>
    </dgm:pt>
    <dgm:pt modelId="{7A083843-1105-475B-BDC8-13399AE950BD}" type="pres">
      <dgm:prSet presAssocID="{78B1EB6B-D13F-4C94-B1A1-5FB3836845B0}" presName="aNode" presStyleLbl="fgAcc1" presStyleIdx="0" presStyleCnt="2" custLinFactY="159576" custLinFactNeighborX="21294" custLinFactNeighborY="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118A43-EF86-4564-8384-2AD1C937FDBA}" type="pres">
      <dgm:prSet presAssocID="{78B1EB6B-D13F-4C94-B1A1-5FB3836845B0}" presName="aSpace" presStyleCnt="0"/>
      <dgm:spPr/>
    </dgm:pt>
    <dgm:pt modelId="{F98429D9-39BA-4C80-9035-93550211820F}" type="pres">
      <dgm:prSet presAssocID="{8CE1CD6F-54E5-44E1-B1CB-7D5F374A3BC7}" presName="aNode" presStyleLbl="fgAcc1" presStyleIdx="1" presStyleCnt="2" custLinFactY="-48915" custLinFactNeighborX="21294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8441CB-A639-4E6E-9081-B9274BB19582}" type="pres">
      <dgm:prSet presAssocID="{8CE1CD6F-54E5-44E1-B1CB-7D5F374A3BC7}" presName="aSpace" presStyleCnt="0"/>
      <dgm:spPr/>
    </dgm:pt>
  </dgm:ptLst>
  <dgm:cxnLst>
    <dgm:cxn modelId="{D9BE75A7-7287-4729-A894-E7ADE36D0FA6}" type="presOf" srcId="{8CE1CD6F-54E5-44E1-B1CB-7D5F374A3BC7}" destId="{F98429D9-39BA-4C80-9035-93550211820F}" srcOrd="0" destOrd="0" presId="urn:microsoft.com/office/officeart/2005/8/layout/pyramid2"/>
    <dgm:cxn modelId="{28DA45BA-BCBB-453D-9C7A-B89678D3E543}" srcId="{D50F913B-6DEC-47F8-B960-0E1E580B3A9C}" destId="{8CE1CD6F-54E5-44E1-B1CB-7D5F374A3BC7}" srcOrd="1" destOrd="0" parTransId="{6A034470-90B2-4BD1-8395-4BFD6DA0E83C}" sibTransId="{29C87388-3DB6-42AA-8C47-7A297CBA26E9}"/>
    <dgm:cxn modelId="{034DCD37-4F05-4F9D-A704-FF16A842D0AD}" srcId="{D50F913B-6DEC-47F8-B960-0E1E580B3A9C}" destId="{78B1EB6B-D13F-4C94-B1A1-5FB3836845B0}" srcOrd="0" destOrd="0" parTransId="{FC86F873-F6CA-4706-B59A-E42E800F4C93}" sibTransId="{52456B51-11AE-45EF-996D-0C35145F5422}"/>
    <dgm:cxn modelId="{2AB17D20-A7DF-4119-9E29-291ACBBAF008}" type="presOf" srcId="{D50F913B-6DEC-47F8-B960-0E1E580B3A9C}" destId="{45F39FD1-E0CF-4673-8689-B2747671694E}" srcOrd="0" destOrd="0" presId="urn:microsoft.com/office/officeart/2005/8/layout/pyramid2"/>
    <dgm:cxn modelId="{03DFF48C-0F37-4B94-84C8-59E289AE19C3}" type="presOf" srcId="{78B1EB6B-D13F-4C94-B1A1-5FB3836845B0}" destId="{7A083843-1105-475B-BDC8-13399AE950BD}" srcOrd="0" destOrd="0" presId="urn:microsoft.com/office/officeart/2005/8/layout/pyramid2"/>
    <dgm:cxn modelId="{9818F439-EC4C-4CD9-A962-F279BA33DDC9}" type="presParOf" srcId="{45F39FD1-E0CF-4673-8689-B2747671694E}" destId="{11CBE940-DF71-4E54-AE10-52DBC7B3A4A5}" srcOrd="0" destOrd="0" presId="urn:microsoft.com/office/officeart/2005/8/layout/pyramid2"/>
    <dgm:cxn modelId="{666DC328-2402-490A-A7CD-909F3638DCD0}" type="presParOf" srcId="{45F39FD1-E0CF-4673-8689-B2747671694E}" destId="{7EEB4930-8B7B-4E44-B30E-6AD59504DE8E}" srcOrd="1" destOrd="0" presId="urn:microsoft.com/office/officeart/2005/8/layout/pyramid2"/>
    <dgm:cxn modelId="{D2203EBB-7B4E-42DF-AFCE-A40ACEEE5532}" type="presParOf" srcId="{7EEB4930-8B7B-4E44-B30E-6AD59504DE8E}" destId="{7A083843-1105-475B-BDC8-13399AE950BD}" srcOrd="0" destOrd="0" presId="urn:microsoft.com/office/officeart/2005/8/layout/pyramid2"/>
    <dgm:cxn modelId="{EB5F5898-976F-4CD0-8125-6A67FAC73CC9}" type="presParOf" srcId="{7EEB4930-8B7B-4E44-B30E-6AD59504DE8E}" destId="{55118A43-EF86-4564-8384-2AD1C937FDBA}" srcOrd="1" destOrd="0" presId="urn:microsoft.com/office/officeart/2005/8/layout/pyramid2"/>
    <dgm:cxn modelId="{F9F79B10-E8DB-45A7-8088-0CD7AF710BAB}" type="presParOf" srcId="{7EEB4930-8B7B-4E44-B30E-6AD59504DE8E}" destId="{F98429D9-39BA-4C80-9035-93550211820F}" srcOrd="2" destOrd="0" presId="urn:microsoft.com/office/officeart/2005/8/layout/pyramid2"/>
    <dgm:cxn modelId="{2C5C7D17-4EFB-472B-B143-323251B3DA03}" type="presParOf" srcId="{7EEB4930-8B7B-4E44-B30E-6AD59504DE8E}" destId="{068441CB-A639-4E6E-9081-B9274BB19582}" srcOrd="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1AC7149-1739-47F1-9BEC-41C0A0C3FB05}" type="doc">
      <dgm:prSet loTypeId="urn:diagrams.loki3.com/VaryingWidthList+Icon" loCatId="list" qsTypeId="urn:microsoft.com/office/officeart/2005/8/quickstyle/3d3" qsCatId="3D" csTypeId="urn:microsoft.com/office/officeart/2005/8/colors/accent5_5" csCatId="accent5" phldr="1"/>
      <dgm:spPr/>
      <dgm:t>
        <a:bodyPr/>
        <a:lstStyle/>
        <a:p>
          <a:endParaRPr lang="ru-RU"/>
        </a:p>
      </dgm:t>
    </dgm:pt>
    <dgm:pt modelId="{91F4FBCB-7E29-4701-9648-18CE9C6B0BFD}">
      <dgm:prSet phldrT="[Текст]"/>
      <dgm:spPr>
        <a:solidFill>
          <a:schemeClr val="accent1">
            <a:alpha val="90000"/>
          </a:schemeClr>
        </a:solidFill>
      </dgm:spPr>
      <dgm:t>
        <a:bodyPr/>
        <a:lstStyle/>
        <a:p>
          <a:pPr algn="ctr"/>
          <a:r>
            <a:rPr lang="ru-RU" b="1" dirty="0" smtClean="0"/>
            <a:t>Закон РТ </a:t>
          </a:r>
        </a:p>
        <a:p>
          <a:pPr algn="ctr"/>
          <a:r>
            <a:rPr lang="ru-RU" b="1" dirty="0" smtClean="0"/>
            <a:t>«Об инвестиционной деятельности в Республике Татарстан»</a:t>
          </a:r>
          <a:endParaRPr lang="ru-RU" b="1" dirty="0"/>
        </a:p>
      </dgm:t>
    </dgm:pt>
    <dgm:pt modelId="{DD1BF0B1-4D60-47FC-A32D-6457623D42C2}" type="parTrans" cxnId="{513714C1-B21E-4BE4-9B93-2ED590325E76}">
      <dgm:prSet/>
      <dgm:spPr/>
      <dgm:t>
        <a:bodyPr/>
        <a:lstStyle/>
        <a:p>
          <a:endParaRPr lang="ru-RU"/>
        </a:p>
      </dgm:t>
    </dgm:pt>
    <dgm:pt modelId="{8ECEB841-D0CA-404A-951B-EBA1A4F6B2EA}" type="sibTrans" cxnId="{513714C1-B21E-4BE4-9B93-2ED590325E76}">
      <dgm:prSet/>
      <dgm:spPr/>
      <dgm:t>
        <a:bodyPr/>
        <a:lstStyle/>
        <a:p>
          <a:endParaRPr lang="ru-RU"/>
        </a:p>
      </dgm:t>
    </dgm:pt>
    <dgm:pt modelId="{F0C9381B-8475-49F9-B802-424F2BCBC936}">
      <dgm:prSet phldrT="[Текст]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ru-RU" b="1" dirty="0" smtClean="0"/>
            <a:t>Закон РТ </a:t>
          </a:r>
        </a:p>
        <a:p>
          <a:r>
            <a:rPr lang="ru-RU" b="1" dirty="0" smtClean="0"/>
            <a:t>«Об установлении налоговой ставки по налогу на прибыль организаций для отдельных категорий налогоплательщиков»</a:t>
          </a:r>
          <a:endParaRPr lang="ru-RU" b="1" dirty="0"/>
        </a:p>
      </dgm:t>
    </dgm:pt>
    <dgm:pt modelId="{D51A0AD7-1B7C-4997-ADD2-A208AB6720BE}" type="parTrans" cxnId="{F8E5F2EF-83B3-463B-BF0B-6529F24DA0F9}">
      <dgm:prSet/>
      <dgm:spPr/>
      <dgm:t>
        <a:bodyPr/>
        <a:lstStyle/>
        <a:p>
          <a:endParaRPr lang="ru-RU"/>
        </a:p>
      </dgm:t>
    </dgm:pt>
    <dgm:pt modelId="{F8CCEE78-F2C6-49F8-AB27-78BD44C9DAE6}" type="sibTrans" cxnId="{F8E5F2EF-83B3-463B-BF0B-6529F24DA0F9}">
      <dgm:prSet/>
      <dgm:spPr/>
      <dgm:t>
        <a:bodyPr/>
        <a:lstStyle/>
        <a:p>
          <a:endParaRPr lang="ru-RU"/>
        </a:p>
      </dgm:t>
    </dgm:pt>
    <dgm:pt modelId="{A70EB45A-699D-4006-BFE5-6ED335FD34B1}">
      <dgm:prSet/>
      <dgm:spPr>
        <a:solidFill>
          <a:schemeClr val="accent1">
            <a:alpha val="90000"/>
          </a:schemeClr>
        </a:solidFill>
      </dgm:spPr>
      <dgm:t>
        <a:bodyPr/>
        <a:lstStyle/>
        <a:p>
          <a:pPr algn="l"/>
          <a:endParaRPr lang="ru-RU" dirty="0"/>
        </a:p>
      </dgm:t>
    </dgm:pt>
    <dgm:pt modelId="{46C53474-1703-4229-B13A-D673D6C3969F}" type="parTrans" cxnId="{3C8567D9-D262-4A7B-B281-744AB697BBB1}">
      <dgm:prSet/>
      <dgm:spPr/>
      <dgm:t>
        <a:bodyPr/>
        <a:lstStyle/>
        <a:p>
          <a:endParaRPr lang="ru-RU"/>
        </a:p>
      </dgm:t>
    </dgm:pt>
    <dgm:pt modelId="{944B3A33-2B0E-4F80-B38C-4BE49AB4A788}" type="sibTrans" cxnId="{3C8567D9-D262-4A7B-B281-744AB697BBB1}">
      <dgm:prSet/>
      <dgm:spPr/>
      <dgm:t>
        <a:bodyPr/>
        <a:lstStyle/>
        <a:p>
          <a:endParaRPr lang="ru-RU"/>
        </a:p>
      </dgm:t>
    </dgm:pt>
    <dgm:pt modelId="{A465FECB-955C-403C-83AA-F4367C0F9D96}">
      <dgm:prSet/>
      <dgm:spPr>
        <a:solidFill>
          <a:schemeClr val="accent1">
            <a:alpha val="70000"/>
          </a:schemeClr>
        </a:solidFill>
      </dgm:spPr>
      <dgm:t>
        <a:bodyPr/>
        <a:lstStyle/>
        <a:p>
          <a:r>
            <a:rPr lang="ru-RU" b="1" dirty="0" smtClean="0"/>
            <a:t>Закон РТ </a:t>
          </a:r>
        </a:p>
        <a:p>
          <a:r>
            <a:rPr lang="ru-RU" b="1" dirty="0" smtClean="0"/>
            <a:t>«О налоге на имущество организаций»</a:t>
          </a:r>
          <a:endParaRPr lang="ru-RU" b="1" dirty="0"/>
        </a:p>
      </dgm:t>
    </dgm:pt>
    <dgm:pt modelId="{746ADC6D-A71D-43D1-9D5B-81EE0106F37D}" type="sibTrans" cxnId="{112B7A28-C510-42CE-9D18-D8BDA24BBE26}">
      <dgm:prSet/>
      <dgm:spPr/>
      <dgm:t>
        <a:bodyPr/>
        <a:lstStyle/>
        <a:p>
          <a:endParaRPr lang="ru-RU"/>
        </a:p>
      </dgm:t>
    </dgm:pt>
    <dgm:pt modelId="{E0F42E88-102D-48A1-819D-71D38212AF23}" type="parTrans" cxnId="{112B7A28-C510-42CE-9D18-D8BDA24BBE26}">
      <dgm:prSet/>
      <dgm:spPr/>
      <dgm:t>
        <a:bodyPr/>
        <a:lstStyle/>
        <a:p>
          <a:endParaRPr lang="ru-RU"/>
        </a:p>
      </dgm:t>
    </dgm:pt>
    <dgm:pt modelId="{2B39B5A6-C71C-4593-8809-CA22A7322F68}" type="pres">
      <dgm:prSet presAssocID="{D1AC7149-1739-47F1-9BEC-41C0A0C3FB05}" presName="Name0" presStyleCnt="0">
        <dgm:presLayoutVars>
          <dgm:resizeHandles/>
        </dgm:presLayoutVars>
      </dgm:prSet>
      <dgm:spPr/>
      <dgm:t>
        <a:bodyPr/>
        <a:lstStyle/>
        <a:p>
          <a:endParaRPr lang="ru-RU"/>
        </a:p>
      </dgm:t>
    </dgm:pt>
    <dgm:pt modelId="{55123940-5A71-4225-9411-2667B56895DF}" type="pres">
      <dgm:prSet presAssocID="{91F4FBCB-7E29-4701-9648-18CE9C6B0BFD}" presName="text" presStyleLbl="node1" presStyleIdx="0" presStyleCnt="3" custScaleX="1381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5D573C-8F7F-4E2D-91DA-094312F511E7}" type="pres">
      <dgm:prSet presAssocID="{8ECEB841-D0CA-404A-951B-EBA1A4F6B2EA}" presName="space" presStyleCnt="0"/>
      <dgm:spPr/>
      <dgm:t>
        <a:bodyPr/>
        <a:lstStyle/>
        <a:p>
          <a:endParaRPr lang="ru-RU"/>
        </a:p>
      </dgm:t>
    </dgm:pt>
    <dgm:pt modelId="{8C3C29CE-BB24-4450-A579-3EC472CD8FB0}" type="pres">
      <dgm:prSet presAssocID="{A465FECB-955C-403C-83AA-F4367C0F9D96}" presName="text" presStyleLbl="node1" presStyleIdx="1" presStyleCnt="3" custScaleX="2338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038122-BACA-4E84-91F5-850E75474C22}" type="pres">
      <dgm:prSet presAssocID="{746ADC6D-A71D-43D1-9D5B-81EE0106F37D}" presName="space" presStyleCnt="0"/>
      <dgm:spPr/>
      <dgm:t>
        <a:bodyPr/>
        <a:lstStyle/>
        <a:p>
          <a:endParaRPr lang="ru-RU"/>
        </a:p>
      </dgm:t>
    </dgm:pt>
    <dgm:pt modelId="{7870DC2E-1527-43EA-A5A1-4CECCC3555D5}" type="pres">
      <dgm:prSet presAssocID="{F0C9381B-8475-49F9-B802-424F2BCBC936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DD8528D-B007-4671-AEE7-F518DF22F64C}" type="presOf" srcId="{D1AC7149-1739-47F1-9BEC-41C0A0C3FB05}" destId="{2B39B5A6-C71C-4593-8809-CA22A7322F68}" srcOrd="0" destOrd="0" presId="urn:diagrams.loki3.com/VaryingWidthList+Icon"/>
    <dgm:cxn modelId="{112B7A28-C510-42CE-9D18-D8BDA24BBE26}" srcId="{D1AC7149-1739-47F1-9BEC-41C0A0C3FB05}" destId="{A465FECB-955C-403C-83AA-F4367C0F9D96}" srcOrd="1" destOrd="0" parTransId="{E0F42E88-102D-48A1-819D-71D38212AF23}" sibTransId="{746ADC6D-A71D-43D1-9D5B-81EE0106F37D}"/>
    <dgm:cxn modelId="{9561039F-EC97-4630-985F-193716ACF8E9}" type="presOf" srcId="{A465FECB-955C-403C-83AA-F4367C0F9D96}" destId="{8C3C29CE-BB24-4450-A579-3EC472CD8FB0}" srcOrd="0" destOrd="0" presId="urn:diagrams.loki3.com/VaryingWidthList+Icon"/>
    <dgm:cxn modelId="{0CB4E81B-5EF9-4935-B2F5-71EDAA58D28D}" type="presOf" srcId="{A70EB45A-699D-4006-BFE5-6ED335FD34B1}" destId="{55123940-5A71-4225-9411-2667B56895DF}" srcOrd="0" destOrd="1" presId="urn:diagrams.loki3.com/VaryingWidthList+Icon"/>
    <dgm:cxn modelId="{9DBB3AE7-54EF-4327-934E-E386003A53A0}" type="presOf" srcId="{91F4FBCB-7E29-4701-9648-18CE9C6B0BFD}" destId="{55123940-5A71-4225-9411-2667B56895DF}" srcOrd="0" destOrd="0" presId="urn:diagrams.loki3.com/VaryingWidthList+Icon"/>
    <dgm:cxn modelId="{513714C1-B21E-4BE4-9B93-2ED590325E76}" srcId="{D1AC7149-1739-47F1-9BEC-41C0A0C3FB05}" destId="{91F4FBCB-7E29-4701-9648-18CE9C6B0BFD}" srcOrd="0" destOrd="0" parTransId="{DD1BF0B1-4D60-47FC-A32D-6457623D42C2}" sibTransId="{8ECEB841-D0CA-404A-951B-EBA1A4F6B2EA}"/>
    <dgm:cxn modelId="{3C8567D9-D262-4A7B-B281-744AB697BBB1}" srcId="{91F4FBCB-7E29-4701-9648-18CE9C6B0BFD}" destId="{A70EB45A-699D-4006-BFE5-6ED335FD34B1}" srcOrd="0" destOrd="0" parTransId="{46C53474-1703-4229-B13A-D673D6C3969F}" sibTransId="{944B3A33-2B0E-4F80-B38C-4BE49AB4A788}"/>
    <dgm:cxn modelId="{7CD4960E-6D3D-426A-BCF6-19066B9D1739}" type="presOf" srcId="{F0C9381B-8475-49F9-B802-424F2BCBC936}" destId="{7870DC2E-1527-43EA-A5A1-4CECCC3555D5}" srcOrd="0" destOrd="0" presId="urn:diagrams.loki3.com/VaryingWidthList+Icon"/>
    <dgm:cxn modelId="{F8E5F2EF-83B3-463B-BF0B-6529F24DA0F9}" srcId="{D1AC7149-1739-47F1-9BEC-41C0A0C3FB05}" destId="{F0C9381B-8475-49F9-B802-424F2BCBC936}" srcOrd="2" destOrd="0" parTransId="{D51A0AD7-1B7C-4997-ADD2-A208AB6720BE}" sibTransId="{F8CCEE78-F2C6-49F8-AB27-78BD44C9DAE6}"/>
    <dgm:cxn modelId="{97DA7D50-C622-43BE-B72B-AF6D1C36CE9F}" type="presParOf" srcId="{2B39B5A6-C71C-4593-8809-CA22A7322F68}" destId="{55123940-5A71-4225-9411-2667B56895DF}" srcOrd="0" destOrd="0" presId="urn:diagrams.loki3.com/VaryingWidthList+Icon"/>
    <dgm:cxn modelId="{8217201D-17F8-468F-A0ED-7779A0323AEC}" type="presParOf" srcId="{2B39B5A6-C71C-4593-8809-CA22A7322F68}" destId="{785D573C-8F7F-4E2D-91DA-094312F511E7}" srcOrd="1" destOrd="0" presId="urn:diagrams.loki3.com/VaryingWidthList+Icon"/>
    <dgm:cxn modelId="{2E66907A-2E77-49C4-958C-E7578CCFA2E7}" type="presParOf" srcId="{2B39B5A6-C71C-4593-8809-CA22A7322F68}" destId="{8C3C29CE-BB24-4450-A579-3EC472CD8FB0}" srcOrd="2" destOrd="0" presId="urn:diagrams.loki3.com/VaryingWidthList+Icon"/>
    <dgm:cxn modelId="{90259C1E-FEAE-4BB6-9651-6CCA3534A882}" type="presParOf" srcId="{2B39B5A6-C71C-4593-8809-CA22A7322F68}" destId="{44038122-BACA-4E84-91F5-850E75474C22}" srcOrd="3" destOrd="0" presId="urn:diagrams.loki3.com/VaryingWidthList+Icon"/>
    <dgm:cxn modelId="{5C463A2C-A668-46A3-BD11-691EC34B30D6}" type="presParOf" srcId="{2B39B5A6-C71C-4593-8809-CA22A7322F68}" destId="{7870DC2E-1527-43EA-A5A1-4CECCC3555D5}" srcOrd="4" destOrd="0" presId="urn:diagrams.loki3.com/VaryingWidthList+Icon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50F913B-6DEC-47F8-B960-0E1E580B3A9C}" type="doc">
      <dgm:prSet loTypeId="urn:microsoft.com/office/officeart/2005/8/layout/pyramid2" loCatId="pyramid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8B1EB6B-D13F-4C94-B1A1-5FB3836845B0}">
      <dgm:prSet phldrT="[Текст]"/>
      <dgm:spPr/>
      <dgm:t>
        <a:bodyPr/>
        <a:lstStyle/>
        <a:p>
          <a:r>
            <a:rPr lang="ru-RU" dirty="0" smtClean="0">
              <a:solidFill>
                <a:schemeClr val="accent1">
                  <a:lumMod val="50000"/>
                </a:schemeClr>
              </a:solidFill>
            </a:rPr>
            <a:t>сумма кредита до </a:t>
          </a:r>
          <a:r>
            <a:rPr lang="ru-RU" dirty="0" smtClean="0">
              <a:solidFill>
                <a:srgbClr val="FF0000"/>
              </a:solidFill>
            </a:rPr>
            <a:t>100%</a:t>
          </a:r>
          <a:r>
            <a:rPr lang="ru-RU" dirty="0" smtClean="0">
              <a:solidFill>
                <a:schemeClr val="accent1">
                  <a:lumMod val="50000"/>
                </a:schemeClr>
              </a:solidFill>
            </a:rPr>
            <a:t> стоимости инвестиционного проекта</a:t>
          </a:r>
          <a:endParaRPr lang="ru-RU" dirty="0">
            <a:solidFill>
              <a:srgbClr val="FF0000"/>
            </a:solidFill>
          </a:endParaRPr>
        </a:p>
      </dgm:t>
    </dgm:pt>
    <dgm:pt modelId="{FC86F873-F6CA-4706-B59A-E42E800F4C93}" type="parTrans" cxnId="{034DCD37-4F05-4F9D-A704-FF16A842D0AD}">
      <dgm:prSet/>
      <dgm:spPr/>
      <dgm:t>
        <a:bodyPr/>
        <a:lstStyle/>
        <a:p>
          <a:endParaRPr lang="ru-RU"/>
        </a:p>
      </dgm:t>
    </dgm:pt>
    <dgm:pt modelId="{52456B51-11AE-45EF-996D-0C35145F5422}" type="sibTrans" cxnId="{034DCD37-4F05-4F9D-A704-FF16A842D0AD}">
      <dgm:prSet/>
      <dgm:spPr/>
      <dgm:t>
        <a:bodyPr/>
        <a:lstStyle/>
        <a:p>
          <a:endParaRPr lang="ru-RU"/>
        </a:p>
      </dgm:t>
    </dgm:pt>
    <dgm:pt modelId="{8CE1CD6F-54E5-44E1-B1CB-7D5F374A3BC7}">
      <dgm:prSet phldrT="[Текст]"/>
      <dgm:spPr/>
      <dgm:t>
        <a:bodyPr/>
        <a:lstStyle/>
        <a:p>
          <a:r>
            <a:rPr lang="ru-RU" dirty="0" smtClean="0">
              <a:solidFill>
                <a:schemeClr val="accent1">
                  <a:lumMod val="50000"/>
                </a:schemeClr>
              </a:solidFill>
            </a:rPr>
            <a:t> изменение срока уплаты налога </a:t>
          </a:r>
          <a:br>
            <a:rPr lang="ru-RU" dirty="0" smtClean="0">
              <a:solidFill>
                <a:schemeClr val="accent1">
                  <a:lumMod val="50000"/>
                </a:schemeClr>
              </a:solidFill>
            </a:rPr>
          </a:br>
          <a:r>
            <a:rPr lang="ru-RU" dirty="0" smtClean="0">
              <a:solidFill>
                <a:schemeClr val="accent1">
                  <a:lumMod val="50000"/>
                </a:schemeClr>
              </a:solidFill>
            </a:rPr>
            <a:t>(на прибыль, имущество) до </a:t>
          </a:r>
          <a:r>
            <a:rPr lang="ru-RU" dirty="0" smtClean="0">
              <a:solidFill>
                <a:srgbClr val="FF0000"/>
              </a:solidFill>
            </a:rPr>
            <a:t>7 лет</a:t>
          </a:r>
        </a:p>
      </dgm:t>
    </dgm:pt>
    <dgm:pt modelId="{6A034470-90B2-4BD1-8395-4BFD6DA0E83C}" type="parTrans" cxnId="{28DA45BA-BCBB-453D-9C7A-B89678D3E543}">
      <dgm:prSet/>
      <dgm:spPr/>
      <dgm:t>
        <a:bodyPr/>
        <a:lstStyle/>
        <a:p>
          <a:endParaRPr lang="ru-RU"/>
        </a:p>
      </dgm:t>
    </dgm:pt>
    <dgm:pt modelId="{29C87388-3DB6-42AA-8C47-7A297CBA26E9}" type="sibTrans" cxnId="{28DA45BA-BCBB-453D-9C7A-B89678D3E543}">
      <dgm:prSet/>
      <dgm:spPr/>
      <dgm:t>
        <a:bodyPr/>
        <a:lstStyle/>
        <a:p>
          <a:endParaRPr lang="ru-RU"/>
        </a:p>
      </dgm:t>
    </dgm:pt>
    <dgm:pt modelId="{45F39FD1-E0CF-4673-8689-B2747671694E}" type="pres">
      <dgm:prSet presAssocID="{D50F913B-6DEC-47F8-B960-0E1E580B3A9C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11CBE940-DF71-4E54-AE10-52DBC7B3A4A5}" type="pres">
      <dgm:prSet presAssocID="{D50F913B-6DEC-47F8-B960-0E1E580B3A9C}" presName="pyramid" presStyleLbl="node1" presStyleIdx="0" presStyleCnt="1" custFlipVert="0" custFlipHor="0" custScaleX="19726" custScaleY="7042" custLinFactNeighborX="61732" custLinFactNeighborY="23944"/>
      <dgm:spPr/>
      <dgm:t>
        <a:bodyPr/>
        <a:lstStyle/>
        <a:p>
          <a:endParaRPr lang="ru-RU"/>
        </a:p>
      </dgm:t>
    </dgm:pt>
    <dgm:pt modelId="{7EEB4930-8B7B-4E44-B30E-6AD59504DE8E}" type="pres">
      <dgm:prSet presAssocID="{D50F913B-6DEC-47F8-B960-0E1E580B3A9C}" presName="theList" presStyleCnt="0"/>
      <dgm:spPr/>
    </dgm:pt>
    <dgm:pt modelId="{7A083843-1105-475B-BDC8-13399AE950BD}" type="pres">
      <dgm:prSet presAssocID="{78B1EB6B-D13F-4C94-B1A1-5FB3836845B0}" presName="aNode" presStyleLbl="fgAcc1" presStyleIdx="0" presStyleCnt="2" custLinFactY="159576" custLinFactNeighborX="21294" custLinFactNeighborY="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118A43-EF86-4564-8384-2AD1C937FDBA}" type="pres">
      <dgm:prSet presAssocID="{78B1EB6B-D13F-4C94-B1A1-5FB3836845B0}" presName="aSpace" presStyleCnt="0"/>
      <dgm:spPr/>
    </dgm:pt>
    <dgm:pt modelId="{F98429D9-39BA-4C80-9035-93550211820F}" type="pres">
      <dgm:prSet presAssocID="{8CE1CD6F-54E5-44E1-B1CB-7D5F374A3BC7}" presName="aNode" presStyleLbl="fgAcc1" presStyleIdx="1" presStyleCnt="2" custLinFactY="-48915" custLinFactNeighborX="21294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8441CB-A639-4E6E-9081-B9274BB19582}" type="pres">
      <dgm:prSet presAssocID="{8CE1CD6F-54E5-44E1-B1CB-7D5F374A3BC7}" presName="aSpace" presStyleCnt="0"/>
      <dgm:spPr/>
    </dgm:pt>
  </dgm:ptLst>
  <dgm:cxnLst>
    <dgm:cxn modelId="{28DA45BA-BCBB-453D-9C7A-B89678D3E543}" srcId="{D50F913B-6DEC-47F8-B960-0E1E580B3A9C}" destId="{8CE1CD6F-54E5-44E1-B1CB-7D5F374A3BC7}" srcOrd="1" destOrd="0" parTransId="{6A034470-90B2-4BD1-8395-4BFD6DA0E83C}" sibTransId="{29C87388-3DB6-42AA-8C47-7A297CBA26E9}"/>
    <dgm:cxn modelId="{85F751AB-48C7-403E-A15B-7F40DAA1329B}" type="presOf" srcId="{8CE1CD6F-54E5-44E1-B1CB-7D5F374A3BC7}" destId="{F98429D9-39BA-4C80-9035-93550211820F}" srcOrd="0" destOrd="0" presId="urn:microsoft.com/office/officeart/2005/8/layout/pyramid2"/>
    <dgm:cxn modelId="{034DCD37-4F05-4F9D-A704-FF16A842D0AD}" srcId="{D50F913B-6DEC-47F8-B960-0E1E580B3A9C}" destId="{78B1EB6B-D13F-4C94-B1A1-5FB3836845B0}" srcOrd="0" destOrd="0" parTransId="{FC86F873-F6CA-4706-B59A-E42E800F4C93}" sibTransId="{52456B51-11AE-45EF-996D-0C35145F5422}"/>
    <dgm:cxn modelId="{9BEE7788-33F8-4296-9980-807FE6ABEE0F}" type="presOf" srcId="{D50F913B-6DEC-47F8-B960-0E1E580B3A9C}" destId="{45F39FD1-E0CF-4673-8689-B2747671694E}" srcOrd="0" destOrd="0" presId="urn:microsoft.com/office/officeart/2005/8/layout/pyramid2"/>
    <dgm:cxn modelId="{538542E7-82F0-4D41-B1E4-6DE219BC928A}" type="presOf" srcId="{78B1EB6B-D13F-4C94-B1A1-5FB3836845B0}" destId="{7A083843-1105-475B-BDC8-13399AE950BD}" srcOrd="0" destOrd="0" presId="urn:microsoft.com/office/officeart/2005/8/layout/pyramid2"/>
    <dgm:cxn modelId="{03712045-58C0-47AD-938C-6C46DFF65C67}" type="presParOf" srcId="{45F39FD1-E0CF-4673-8689-B2747671694E}" destId="{11CBE940-DF71-4E54-AE10-52DBC7B3A4A5}" srcOrd="0" destOrd="0" presId="urn:microsoft.com/office/officeart/2005/8/layout/pyramid2"/>
    <dgm:cxn modelId="{01FBF480-A2C2-46ED-94B4-9AA68A331FB9}" type="presParOf" srcId="{45F39FD1-E0CF-4673-8689-B2747671694E}" destId="{7EEB4930-8B7B-4E44-B30E-6AD59504DE8E}" srcOrd="1" destOrd="0" presId="urn:microsoft.com/office/officeart/2005/8/layout/pyramid2"/>
    <dgm:cxn modelId="{95D17BF0-41B5-40FE-A5A9-50D0A50B3BB7}" type="presParOf" srcId="{7EEB4930-8B7B-4E44-B30E-6AD59504DE8E}" destId="{7A083843-1105-475B-BDC8-13399AE950BD}" srcOrd="0" destOrd="0" presId="urn:microsoft.com/office/officeart/2005/8/layout/pyramid2"/>
    <dgm:cxn modelId="{3091F22F-F646-4A64-AB9B-C55090757063}" type="presParOf" srcId="{7EEB4930-8B7B-4E44-B30E-6AD59504DE8E}" destId="{55118A43-EF86-4564-8384-2AD1C937FDBA}" srcOrd="1" destOrd="0" presId="urn:microsoft.com/office/officeart/2005/8/layout/pyramid2"/>
    <dgm:cxn modelId="{32153609-C4C3-4D7A-B135-69EAE12E0D7B}" type="presParOf" srcId="{7EEB4930-8B7B-4E44-B30E-6AD59504DE8E}" destId="{F98429D9-39BA-4C80-9035-93550211820F}" srcOrd="2" destOrd="0" presId="urn:microsoft.com/office/officeart/2005/8/layout/pyramid2"/>
    <dgm:cxn modelId="{6DA46432-50A3-440D-8A3A-BC8AC6B6AC2C}" type="presParOf" srcId="{7EEB4930-8B7B-4E44-B30E-6AD59504DE8E}" destId="{068441CB-A639-4E6E-9081-B9274BB19582}" srcOrd="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1AC7149-1739-47F1-9BEC-41C0A0C3FB05}" type="doc">
      <dgm:prSet loTypeId="urn:diagrams.loki3.com/VaryingWidthList+Icon" loCatId="list" qsTypeId="urn:microsoft.com/office/officeart/2005/8/quickstyle/3d3" qsCatId="3D" csTypeId="urn:microsoft.com/office/officeart/2005/8/colors/accent5_5" csCatId="accent5" phldr="1"/>
      <dgm:spPr/>
      <dgm:t>
        <a:bodyPr/>
        <a:lstStyle/>
        <a:p>
          <a:endParaRPr lang="ru-RU"/>
        </a:p>
      </dgm:t>
    </dgm:pt>
    <dgm:pt modelId="{91F4FBCB-7E29-4701-9648-18CE9C6B0BFD}">
      <dgm:prSet phldrT="[Текст]"/>
      <dgm:spPr>
        <a:solidFill>
          <a:schemeClr val="accent1">
            <a:alpha val="90000"/>
          </a:schemeClr>
        </a:solidFill>
      </dgm:spPr>
      <dgm:t>
        <a:bodyPr/>
        <a:lstStyle/>
        <a:p>
          <a:pPr algn="ctr"/>
          <a:r>
            <a:rPr lang="ru-RU" b="1" dirty="0" smtClean="0"/>
            <a:t>Закон РТ </a:t>
          </a:r>
        </a:p>
        <a:p>
          <a:pPr algn="ctr"/>
          <a:r>
            <a:rPr lang="ru-RU" b="1" dirty="0" smtClean="0"/>
            <a:t>«Об инвестиционном налоговом кредите в Республике Татарстан»</a:t>
          </a:r>
          <a:endParaRPr lang="ru-RU" b="1" dirty="0"/>
        </a:p>
      </dgm:t>
    </dgm:pt>
    <dgm:pt modelId="{DD1BF0B1-4D60-47FC-A32D-6457623D42C2}" type="parTrans" cxnId="{513714C1-B21E-4BE4-9B93-2ED590325E76}">
      <dgm:prSet/>
      <dgm:spPr/>
      <dgm:t>
        <a:bodyPr/>
        <a:lstStyle/>
        <a:p>
          <a:endParaRPr lang="ru-RU"/>
        </a:p>
      </dgm:t>
    </dgm:pt>
    <dgm:pt modelId="{8ECEB841-D0CA-404A-951B-EBA1A4F6B2EA}" type="sibTrans" cxnId="{513714C1-B21E-4BE4-9B93-2ED590325E76}">
      <dgm:prSet/>
      <dgm:spPr/>
      <dgm:t>
        <a:bodyPr/>
        <a:lstStyle/>
        <a:p>
          <a:endParaRPr lang="ru-RU"/>
        </a:p>
      </dgm:t>
    </dgm:pt>
    <dgm:pt modelId="{A70EB45A-699D-4006-BFE5-6ED335FD34B1}">
      <dgm:prSet/>
      <dgm:spPr>
        <a:solidFill>
          <a:schemeClr val="accent1">
            <a:alpha val="90000"/>
          </a:schemeClr>
        </a:solidFill>
      </dgm:spPr>
      <dgm:t>
        <a:bodyPr/>
        <a:lstStyle/>
        <a:p>
          <a:pPr algn="l"/>
          <a:endParaRPr lang="ru-RU" dirty="0"/>
        </a:p>
      </dgm:t>
    </dgm:pt>
    <dgm:pt modelId="{46C53474-1703-4229-B13A-D673D6C3969F}" type="parTrans" cxnId="{3C8567D9-D262-4A7B-B281-744AB697BBB1}">
      <dgm:prSet/>
      <dgm:spPr/>
      <dgm:t>
        <a:bodyPr/>
        <a:lstStyle/>
        <a:p>
          <a:endParaRPr lang="ru-RU"/>
        </a:p>
      </dgm:t>
    </dgm:pt>
    <dgm:pt modelId="{944B3A33-2B0E-4F80-B38C-4BE49AB4A788}" type="sibTrans" cxnId="{3C8567D9-D262-4A7B-B281-744AB697BBB1}">
      <dgm:prSet/>
      <dgm:spPr/>
      <dgm:t>
        <a:bodyPr/>
        <a:lstStyle/>
        <a:p>
          <a:endParaRPr lang="ru-RU"/>
        </a:p>
      </dgm:t>
    </dgm:pt>
    <dgm:pt modelId="{2B39B5A6-C71C-4593-8809-CA22A7322F68}" type="pres">
      <dgm:prSet presAssocID="{D1AC7149-1739-47F1-9BEC-41C0A0C3FB05}" presName="Name0" presStyleCnt="0">
        <dgm:presLayoutVars>
          <dgm:resizeHandles/>
        </dgm:presLayoutVars>
      </dgm:prSet>
      <dgm:spPr/>
      <dgm:t>
        <a:bodyPr/>
        <a:lstStyle/>
        <a:p>
          <a:endParaRPr lang="ru-RU"/>
        </a:p>
      </dgm:t>
    </dgm:pt>
    <dgm:pt modelId="{55123940-5A71-4225-9411-2667B56895DF}" type="pres">
      <dgm:prSet presAssocID="{91F4FBCB-7E29-4701-9648-18CE9C6B0BFD}" presName="text" presStyleLbl="node1" presStyleIdx="0" presStyleCnt="1" custScaleX="1381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59A8292-B0FC-4691-93C5-C332CF43D2CE}" type="presOf" srcId="{A70EB45A-699D-4006-BFE5-6ED335FD34B1}" destId="{55123940-5A71-4225-9411-2667B56895DF}" srcOrd="0" destOrd="1" presId="urn:diagrams.loki3.com/VaryingWidthList+Icon"/>
    <dgm:cxn modelId="{513714C1-B21E-4BE4-9B93-2ED590325E76}" srcId="{D1AC7149-1739-47F1-9BEC-41C0A0C3FB05}" destId="{91F4FBCB-7E29-4701-9648-18CE9C6B0BFD}" srcOrd="0" destOrd="0" parTransId="{DD1BF0B1-4D60-47FC-A32D-6457623D42C2}" sibTransId="{8ECEB841-D0CA-404A-951B-EBA1A4F6B2EA}"/>
    <dgm:cxn modelId="{3C8567D9-D262-4A7B-B281-744AB697BBB1}" srcId="{91F4FBCB-7E29-4701-9648-18CE9C6B0BFD}" destId="{A70EB45A-699D-4006-BFE5-6ED335FD34B1}" srcOrd="0" destOrd="0" parTransId="{46C53474-1703-4229-B13A-D673D6C3969F}" sibTransId="{944B3A33-2B0E-4F80-B38C-4BE49AB4A788}"/>
    <dgm:cxn modelId="{7D400BBD-E8F9-485B-8FCC-5CA4D95811B6}" type="presOf" srcId="{91F4FBCB-7E29-4701-9648-18CE9C6B0BFD}" destId="{55123940-5A71-4225-9411-2667B56895DF}" srcOrd="0" destOrd="0" presId="urn:diagrams.loki3.com/VaryingWidthList+Icon"/>
    <dgm:cxn modelId="{8099ACE3-017C-43B4-B0BA-3549885A6D17}" type="presOf" srcId="{D1AC7149-1739-47F1-9BEC-41C0A0C3FB05}" destId="{2B39B5A6-C71C-4593-8809-CA22A7322F68}" srcOrd="0" destOrd="0" presId="urn:diagrams.loki3.com/VaryingWidthList+Icon"/>
    <dgm:cxn modelId="{5DA29CB9-9691-4BB2-A785-EC9EA5B02363}" type="presParOf" srcId="{2B39B5A6-C71C-4593-8809-CA22A7322F68}" destId="{55123940-5A71-4225-9411-2667B56895DF}" srcOrd="0" destOrd="0" presId="urn:diagrams.loki3.com/VaryingWidthList+Icon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CBE940-DF71-4E54-AE10-52DBC7B3A4A5}">
      <dsp:nvSpPr>
        <dsp:cNvPr id="0" name=""/>
        <dsp:cNvSpPr/>
      </dsp:nvSpPr>
      <dsp:spPr>
        <a:xfrm>
          <a:off x="4464483" y="3600423"/>
          <a:ext cx="1008505" cy="360027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A083843-1105-475B-BDC8-13399AE950BD}">
      <dsp:nvSpPr>
        <dsp:cNvPr id="0" name=""/>
        <dsp:cNvSpPr/>
      </dsp:nvSpPr>
      <dsp:spPr>
        <a:xfrm>
          <a:off x="2520281" y="3295209"/>
          <a:ext cx="3323169" cy="181735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accent1">
                  <a:lumMod val="50000"/>
                </a:schemeClr>
              </a:solidFill>
            </a:rPr>
            <a:t>Снижение ставки </a:t>
          </a:r>
          <a:r>
            <a:rPr lang="ru-RU" sz="2100" b="1" kern="1200" dirty="0" smtClean="0">
              <a:solidFill>
                <a:schemeClr val="accent1">
                  <a:lumMod val="50000"/>
                </a:schemeClr>
              </a:solidFill>
            </a:rPr>
            <a:t>налога на прибыль</a:t>
          </a:r>
          <a:r>
            <a:rPr lang="ru-RU" sz="2100" kern="1200" dirty="0" smtClean="0">
              <a:solidFill>
                <a:schemeClr val="accent1">
                  <a:lumMod val="50000"/>
                </a:schemeClr>
              </a:solidFill>
            </a:rPr>
            <a:t> в части, зачисляемой в бюджет РТ, до </a:t>
          </a:r>
          <a:r>
            <a:rPr lang="ru-RU" sz="2100" kern="1200" dirty="0" smtClean="0">
              <a:solidFill>
                <a:srgbClr val="FF0000"/>
              </a:solidFill>
            </a:rPr>
            <a:t>13,5%</a:t>
          </a:r>
          <a:endParaRPr lang="ru-RU" sz="2100" kern="1200" dirty="0">
            <a:solidFill>
              <a:srgbClr val="FF0000"/>
            </a:solidFill>
          </a:endParaRPr>
        </a:p>
      </dsp:txBody>
      <dsp:txXfrm>
        <a:off x="2608997" y="3383925"/>
        <a:ext cx="3145737" cy="1639926"/>
      </dsp:txXfrm>
    </dsp:sp>
    <dsp:sp modelId="{F98429D9-39BA-4C80-9035-93550211820F}">
      <dsp:nvSpPr>
        <dsp:cNvPr id="0" name=""/>
        <dsp:cNvSpPr/>
      </dsp:nvSpPr>
      <dsp:spPr>
        <a:xfrm>
          <a:off x="2520281" y="1440153"/>
          <a:ext cx="3323169" cy="181735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accent1">
                  <a:lumMod val="50000"/>
                </a:schemeClr>
              </a:solidFill>
            </a:rPr>
            <a:t>Снижение ставки по </a:t>
          </a:r>
          <a:r>
            <a:rPr lang="ru-RU" sz="2100" b="1" kern="1200" dirty="0" smtClean="0">
              <a:solidFill>
                <a:schemeClr val="accent1">
                  <a:lumMod val="50000"/>
                </a:schemeClr>
              </a:solidFill>
            </a:rPr>
            <a:t>налогу на имущество</a:t>
          </a:r>
          <a:r>
            <a:rPr lang="ru-RU" sz="2100" kern="1200" dirty="0" smtClean="0">
              <a:solidFill>
                <a:schemeClr val="accent1">
                  <a:lumMod val="50000"/>
                </a:schemeClr>
              </a:solidFill>
            </a:rPr>
            <a:t>, вновь приобретаемое в целях реализации проекта, до </a:t>
          </a:r>
          <a:r>
            <a:rPr lang="ru-RU" sz="2100" kern="1200" dirty="0" smtClean="0">
              <a:solidFill>
                <a:srgbClr val="FF0000"/>
              </a:solidFill>
            </a:rPr>
            <a:t>0,1%</a:t>
          </a:r>
          <a:endParaRPr lang="ru-RU" sz="2100" kern="1200" dirty="0">
            <a:solidFill>
              <a:srgbClr val="FF0000"/>
            </a:solidFill>
          </a:endParaRPr>
        </a:p>
      </dsp:txBody>
      <dsp:txXfrm>
        <a:off x="2608997" y="1528869"/>
        <a:ext cx="3145737" cy="16399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123940-5A71-4225-9411-2667B56895DF}">
      <dsp:nvSpPr>
        <dsp:cNvPr id="0" name=""/>
        <dsp:cNvSpPr/>
      </dsp:nvSpPr>
      <dsp:spPr>
        <a:xfrm>
          <a:off x="2" y="2300"/>
          <a:ext cx="4104450" cy="1518538"/>
        </a:xfrm>
        <a:prstGeom prst="rect">
          <a:avLst/>
        </a:prstGeom>
        <a:solidFill>
          <a:schemeClr val="accent1">
            <a:alpha val="9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t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Закон РТ 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«Об инвестиционной деятельности в Республике Татарстан»</a:t>
          </a:r>
          <a:endParaRPr lang="ru-RU" sz="1900" b="1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500" kern="1200" dirty="0"/>
        </a:p>
      </dsp:txBody>
      <dsp:txXfrm>
        <a:off x="2" y="2300"/>
        <a:ext cx="4104450" cy="1518538"/>
      </dsp:txXfrm>
    </dsp:sp>
    <dsp:sp modelId="{8C3C29CE-BB24-4450-A579-3EC472CD8FB0}">
      <dsp:nvSpPr>
        <dsp:cNvPr id="0" name=""/>
        <dsp:cNvSpPr/>
      </dsp:nvSpPr>
      <dsp:spPr>
        <a:xfrm>
          <a:off x="1" y="1596766"/>
          <a:ext cx="4104453" cy="1518538"/>
        </a:xfrm>
        <a:prstGeom prst="rect">
          <a:avLst/>
        </a:prstGeom>
        <a:solidFill>
          <a:schemeClr val="accent1">
            <a:alpha val="7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Закон РТ 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«О налоге на имущество организаций»</a:t>
          </a:r>
          <a:endParaRPr lang="ru-RU" sz="1900" b="1" kern="1200" dirty="0"/>
        </a:p>
      </dsp:txBody>
      <dsp:txXfrm>
        <a:off x="1" y="1596766"/>
        <a:ext cx="4104453" cy="1518538"/>
      </dsp:txXfrm>
    </dsp:sp>
    <dsp:sp modelId="{7870DC2E-1527-43EA-A5A1-4CECCC3555D5}">
      <dsp:nvSpPr>
        <dsp:cNvPr id="0" name=""/>
        <dsp:cNvSpPr/>
      </dsp:nvSpPr>
      <dsp:spPr>
        <a:xfrm>
          <a:off x="0" y="3191232"/>
          <a:ext cx="4104456" cy="1518538"/>
        </a:xfrm>
        <a:prstGeom prst="rect">
          <a:avLst/>
        </a:prstGeom>
        <a:solidFill>
          <a:schemeClr val="accent1">
            <a:alpha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Закон РТ 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/>
            <a:t>«Об установлении налоговой ставки по налогу на прибыль организаций для отдельных категорий налогоплательщиков»</a:t>
          </a:r>
          <a:endParaRPr lang="ru-RU" sz="1900" b="1" kern="1200" dirty="0"/>
        </a:p>
      </dsp:txBody>
      <dsp:txXfrm>
        <a:off x="0" y="3191232"/>
        <a:ext cx="4104456" cy="15185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CBE940-DF71-4E54-AE10-52DBC7B3A4A5}">
      <dsp:nvSpPr>
        <dsp:cNvPr id="0" name=""/>
        <dsp:cNvSpPr/>
      </dsp:nvSpPr>
      <dsp:spPr>
        <a:xfrm>
          <a:off x="4464483" y="3600423"/>
          <a:ext cx="1008505" cy="360027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A083843-1105-475B-BDC8-13399AE950BD}">
      <dsp:nvSpPr>
        <dsp:cNvPr id="0" name=""/>
        <dsp:cNvSpPr/>
      </dsp:nvSpPr>
      <dsp:spPr>
        <a:xfrm>
          <a:off x="2520281" y="3295209"/>
          <a:ext cx="3323169" cy="181735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accent1">
                  <a:lumMod val="50000"/>
                </a:schemeClr>
              </a:solidFill>
            </a:rPr>
            <a:t>сумма кредита до </a:t>
          </a:r>
          <a:r>
            <a:rPr lang="ru-RU" sz="2400" kern="1200" dirty="0" smtClean="0">
              <a:solidFill>
                <a:srgbClr val="FF0000"/>
              </a:solidFill>
            </a:rPr>
            <a:t>100%</a:t>
          </a:r>
          <a:r>
            <a:rPr lang="ru-RU" sz="2400" kern="1200" dirty="0" smtClean="0">
              <a:solidFill>
                <a:schemeClr val="accent1">
                  <a:lumMod val="50000"/>
                </a:schemeClr>
              </a:solidFill>
            </a:rPr>
            <a:t> стоимости инвестиционного проекта</a:t>
          </a:r>
          <a:endParaRPr lang="ru-RU" sz="2400" kern="1200" dirty="0">
            <a:solidFill>
              <a:srgbClr val="FF0000"/>
            </a:solidFill>
          </a:endParaRPr>
        </a:p>
      </dsp:txBody>
      <dsp:txXfrm>
        <a:off x="2608997" y="3383925"/>
        <a:ext cx="3145737" cy="1639926"/>
      </dsp:txXfrm>
    </dsp:sp>
    <dsp:sp modelId="{F98429D9-39BA-4C80-9035-93550211820F}">
      <dsp:nvSpPr>
        <dsp:cNvPr id="0" name=""/>
        <dsp:cNvSpPr/>
      </dsp:nvSpPr>
      <dsp:spPr>
        <a:xfrm>
          <a:off x="2520281" y="1440153"/>
          <a:ext cx="3323169" cy="181735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accent1">
                  <a:lumMod val="50000"/>
                </a:schemeClr>
              </a:solidFill>
            </a:rPr>
            <a:t> изменение срока уплаты налога </a:t>
          </a:r>
          <a:br>
            <a:rPr lang="ru-RU" sz="2400" kern="1200" dirty="0" smtClean="0">
              <a:solidFill>
                <a:schemeClr val="accent1">
                  <a:lumMod val="50000"/>
                </a:schemeClr>
              </a:solidFill>
            </a:rPr>
          </a:br>
          <a:r>
            <a:rPr lang="ru-RU" sz="2400" kern="1200" dirty="0" smtClean="0">
              <a:solidFill>
                <a:schemeClr val="accent1">
                  <a:lumMod val="50000"/>
                </a:schemeClr>
              </a:solidFill>
            </a:rPr>
            <a:t>(на прибыль, имущество) до </a:t>
          </a:r>
          <a:r>
            <a:rPr lang="ru-RU" sz="2400" kern="1200" dirty="0" smtClean="0">
              <a:solidFill>
                <a:srgbClr val="FF0000"/>
              </a:solidFill>
            </a:rPr>
            <a:t>7 лет</a:t>
          </a:r>
        </a:p>
      </dsp:txBody>
      <dsp:txXfrm>
        <a:off x="2608997" y="1528869"/>
        <a:ext cx="3145737" cy="163992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123940-5A71-4225-9411-2667B56895DF}">
      <dsp:nvSpPr>
        <dsp:cNvPr id="0" name=""/>
        <dsp:cNvSpPr/>
      </dsp:nvSpPr>
      <dsp:spPr>
        <a:xfrm>
          <a:off x="0" y="1386"/>
          <a:ext cx="4032448" cy="2837090"/>
        </a:xfrm>
        <a:prstGeom prst="rect">
          <a:avLst/>
        </a:prstGeom>
        <a:solidFill>
          <a:schemeClr val="accent1">
            <a:alpha val="9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Закон РТ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«Об инвестиционном налоговом кредите в Республике Татарстан»</a:t>
          </a:r>
          <a:endParaRPr lang="ru-RU" sz="2800" b="1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200" kern="1200" dirty="0"/>
        </a:p>
      </dsp:txBody>
      <dsp:txXfrm>
        <a:off x="0" y="1386"/>
        <a:ext cx="4032448" cy="28370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diagrams.loki3.com/VaryingWidthList+Icon">
  <dgm:title val="Список переменной ширины"/>
  <dgm:desc val="Служит для акцентирования внимания на элементах различной ширины. Хорошо подходит для размещения большого количества текста уровня 1. Ширина каждой фигуры определяется независимо с учетом количества текста в ней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diagrams.loki3.com/VaryingWidthList+Icon">
  <dgm:title val="Список переменной ширины"/>
  <dgm:desc val="Служит для акцентирования внимания на элементах различной ширины. Хорошо подходит для размещения большого количества текста уровня 1. Ширина каждой фигуры определяется независимо с учетом количества текста в ней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5659" cy="496332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7" y="0"/>
            <a:ext cx="2945659" cy="496332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r">
              <a:defRPr sz="1200"/>
            </a:lvl1pPr>
          </a:lstStyle>
          <a:p>
            <a:fld id="{59BC0AFA-82EE-42E3-830A-351DAF4ECAF7}" type="datetimeFigureOut">
              <a:rPr lang="ru-RU" smtClean="0"/>
              <a:t>19.08.2019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3" tIns="45651" rIns="91303" bIns="4565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6"/>
            <a:ext cx="5438140" cy="4466987"/>
          </a:xfrm>
          <a:prstGeom prst="rect">
            <a:avLst/>
          </a:prstGeom>
        </p:spPr>
        <p:txBody>
          <a:bodyPr vert="horz" lIns="91303" tIns="45651" rIns="91303" bIns="4565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428586"/>
            <a:ext cx="2945659" cy="496332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7" y="9428586"/>
            <a:ext cx="2945659" cy="496332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r">
              <a:defRPr sz="1200"/>
            </a:lvl1pPr>
          </a:lstStyle>
          <a:p>
            <a:fld id="{655914E6-8981-425A-B219-5FD9667C7D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0770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1326D-BD59-4407-8044-4CBF9778BA6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19.08.2019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2DEEF-EC1B-4C13-B1D3-72542205288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458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9CEE8-96D8-4F06-8C56-C81DAA6A47C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19.08.2019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2DEEF-EC1B-4C13-B1D3-72542205288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996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CC3C9-85AC-44BD-A1D1-FA144FB4763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19.08.2019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2DEEF-EC1B-4C13-B1D3-72542205288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420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B591-BC1F-4A55-821A-A610185E4A2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19.08.2019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2DEEF-EC1B-4C13-B1D3-72542205288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164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DC7CD-15D6-48E7-BDB3-47274BB6E4E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19.08.2019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2DEEF-EC1B-4C13-B1D3-72542205288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246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75D9F-99D0-4906-8374-DE03BB61420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19.08.2019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2DEEF-EC1B-4C13-B1D3-72542205288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607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59DAD-E99E-4CBF-AD59-09B306E4BE2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19.08.2019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2DEEF-EC1B-4C13-B1D3-72542205288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464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0A74-1DB0-4233-AD00-8A124C47CBD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19.08.2019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2DEEF-EC1B-4C13-B1D3-72542205288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065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9D6-5FD4-4916-95F7-4347463C55F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19.08.2019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2DEEF-EC1B-4C13-B1D3-72542205288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304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DE75F-EFFD-4589-A281-7D346E5A067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19.08.2019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2DEEF-EC1B-4C13-B1D3-72542205288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060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AF87A-5DD8-44C7-9F09-0668D9B92D9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19.08.2019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2DEEF-EC1B-4C13-B1D3-72542205288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140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2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1600200"/>
            <a:ext cx="807524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1156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ADB62-E540-4092-81B4-DEEC94BC0C7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19.08.2019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10400" y="1408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2DEEF-EC1B-4C13-B1D3-72542205288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146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683568" y="2060848"/>
            <a:ext cx="8200455" cy="1872208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Меры государственной поддержки </a:t>
            </a:r>
          </a:p>
          <a:p>
            <a:pPr algn="ctr"/>
            <a:r>
              <a:rPr lang="ru-RU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инвестиционных проектов </a:t>
            </a:r>
          </a:p>
          <a:p>
            <a:pPr algn="ctr"/>
            <a:r>
              <a:rPr lang="ru-RU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 Республике Татарстан</a:t>
            </a:r>
            <a:endParaRPr lang="ru-RU" sz="2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63198" y="5373216"/>
            <a:ext cx="63282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Начальник отдела экономического анализа и проектного управления </a:t>
            </a:r>
          </a:p>
          <a:p>
            <a:r>
              <a:rPr lang="ru-RU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Юлай Римович </a:t>
            </a:r>
            <a:r>
              <a:rPr lang="ru-RU" sz="14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Миннуллин</a:t>
            </a:r>
            <a:endParaRPr lang="ru-RU" sz="1400" dirty="0">
              <a:solidFill>
                <a:schemeClr val="tx2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03648" y="6093296"/>
            <a:ext cx="63282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Август </a:t>
            </a:r>
            <a:r>
              <a:rPr lang="en-US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ru-RU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ru-RU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46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2656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C0504D">
                    <a:lumMod val="50000"/>
                  </a:srgbClr>
                </a:solidFill>
              </a:rPr>
              <a:t>ПРЕДОСТАВЛЕНИЕ ЗЕМЕЛЬНЫХ УЧАСТКОВ В АРЕНДУ БЕЗ ПРОВЕДЕНИЯ ТОРГОВ ПРЕДПРИЯТИЯМ, РЕАЛИЗУЮЩИМ МАСШТАБНЫЕ ИНВЕСТИЦИОННЫЕ ПРОЕКТЫ</a:t>
            </a:r>
            <a:endParaRPr lang="ru-RU" b="1" dirty="0">
              <a:solidFill>
                <a:srgbClr val="C0504D">
                  <a:lumMod val="50000"/>
                </a:srgbClr>
              </a:solidFill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113022" y="2420888"/>
            <a:ext cx="2880320" cy="790685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rgbClr val="1F497D"/>
                </a:solidFill>
              </a:rPr>
              <a:t>1. создание </a:t>
            </a:r>
            <a:r>
              <a:rPr lang="ru-RU" dirty="0">
                <a:solidFill>
                  <a:srgbClr val="1F497D"/>
                </a:solidFill>
              </a:rPr>
              <a:t>или увеличение количества рабочих мест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113022" y="3406157"/>
            <a:ext cx="2880320" cy="822077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rgbClr val="1F497D"/>
                </a:solidFill>
              </a:rPr>
              <a:t>2. требование </a:t>
            </a:r>
            <a:r>
              <a:rPr lang="ru-RU" dirty="0">
                <a:solidFill>
                  <a:srgbClr val="1F497D"/>
                </a:solidFill>
              </a:rPr>
              <a:t>к предполагаемому объему инвестиций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7113467" y="3406156"/>
            <a:ext cx="1752083" cy="822077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1F497D"/>
                </a:solidFill>
              </a:rPr>
              <a:t>б</a:t>
            </a:r>
            <a:r>
              <a:rPr lang="ru-RU" sz="1400" b="1" dirty="0" smtClean="0">
                <a:solidFill>
                  <a:srgbClr val="1F497D"/>
                </a:solidFill>
              </a:rPr>
              <a:t>олее 350 млн. руб. (более 50 </a:t>
            </a:r>
            <a:r>
              <a:rPr lang="ru-RU" sz="1400" b="1" dirty="0" err="1" smtClean="0">
                <a:solidFill>
                  <a:srgbClr val="1F497D"/>
                </a:solidFill>
              </a:rPr>
              <a:t>млн.руб</a:t>
            </a:r>
            <a:r>
              <a:rPr lang="ru-RU" sz="1400" b="1" dirty="0" smtClean="0">
                <a:solidFill>
                  <a:srgbClr val="1F497D"/>
                </a:solidFill>
              </a:rPr>
              <a:t>. на ТОСЭР)</a:t>
            </a:r>
            <a:endParaRPr lang="ru-RU" sz="1400" b="1" dirty="0">
              <a:solidFill>
                <a:srgbClr val="1F497D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119038" y="4576321"/>
            <a:ext cx="1746512" cy="822077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1F497D"/>
                </a:solidFill>
              </a:rPr>
              <a:t>не менее чем на </a:t>
            </a:r>
          </a:p>
          <a:p>
            <a:pPr algn="ctr"/>
            <a:r>
              <a:rPr lang="ru-RU" sz="1400" b="1" dirty="0" smtClean="0">
                <a:solidFill>
                  <a:srgbClr val="1F497D"/>
                </a:solidFill>
              </a:rPr>
              <a:t>25 </a:t>
            </a:r>
            <a:r>
              <a:rPr lang="ru-RU" sz="1400" b="1" dirty="0" err="1" smtClean="0">
                <a:solidFill>
                  <a:srgbClr val="1F497D"/>
                </a:solidFill>
              </a:rPr>
              <a:t>млн.руб</a:t>
            </a:r>
            <a:r>
              <a:rPr lang="ru-RU" sz="1400" b="1" dirty="0" smtClean="0">
                <a:solidFill>
                  <a:srgbClr val="1F497D"/>
                </a:solidFill>
              </a:rPr>
              <a:t>.</a:t>
            </a:r>
            <a:endParaRPr lang="ru-RU" sz="1400" b="1" dirty="0">
              <a:solidFill>
                <a:srgbClr val="1F497D"/>
              </a:solidFill>
            </a:endParaRPr>
          </a:p>
        </p:txBody>
      </p:sp>
      <p:cxnSp>
        <p:nvCxnSpPr>
          <p:cNvPr id="22" name="Прямая соединительная линия 21"/>
          <p:cNvCxnSpPr>
            <a:stCxn id="16" idx="3"/>
            <a:endCxn id="17" idx="1"/>
          </p:cNvCxnSpPr>
          <p:nvPr/>
        </p:nvCxnSpPr>
        <p:spPr>
          <a:xfrm flipV="1">
            <a:off x="6993342" y="3817195"/>
            <a:ext cx="120125" cy="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6994013" y="4972668"/>
            <a:ext cx="120125" cy="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4109574" y="4422818"/>
            <a:ext cx="2883768" cy="1323668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rgbClr val="1F497D"/>
                </a:solidFill>
              </a:rPr>
              <a:t>3. увеличение ежегодных поступлений от налогов, взимаемых на территории Республики Татарстан</a:t>
            </a:r>
            <a:endParaRPr lang="ru-RU" dirty="0">
              <a:solidFill>
                <a:srgbClr val="1F497D"/>
              </a:solidFill>
            </a:endParaRPr>
          </a:p>
        </p:txBody>
      </p:sp>
      <p:grpSp>
        <p:nvGrpSpPr>
          <p:cNvPr id="26" name="Группа 25"/>
          <p:cNvGrpSpPr/>
          <p:nvPr/>
        </p:nvGrpSpPr>
        <p:grpSpPr>
          <a:xfrm>
            <a:off x="514509" y="1283082"/>
            <a:ext cx="3329235" cy="1013202"/>
            <a:chOff x="-196888" y="1121"/>
            <a:chExt cx="3329235" cy="1013202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27" name="Прямоугольник 26"/>
            <p:cNvSpPr/>
            <p:nvPr/>
          </p:nvSpPr>
          <p:spPr>
            <a:xfrm>
              <a:off x="0" y="1121"/>
              <a:ext cx="3132347" cy="975489"/>
            </a:xfrm>
            <a:prstGeom prst="rect">
              <a:avLst/>
            </a:prstGeom>
            <a:solidFill>
              <a:schemeClr val="accent1">
                <a:alpha val="90000"/>
              </a:schemeClr>
            </a:solidFill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5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TextBox 27"/>
            <p:cNvSpPr txBox="1"/>
            <p:nvPr/>
          </p:nvSpPr>
          <p:spPr>
            <a:xfrm>
              <a:off x="-196888" y="38834"/>
              <a:ext cx="3132347" cy="97548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b="1" dirty="0" smtClean="0">
                  <a:solidFill>
                    <a:prstClr val="white"/>
                  </a:solidFill>
                </a:rPr>
                <a:t>Статья 33.3</a:t>
              </a:r>
            </a:p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b="1" dirty="0" smtClean="0">
                  <a:solidFill>
                    <a:prstClr val="white"/>
                  </a:solidFill>
                </a:rPr>
                <a:t> Земельного кодекса Республики Татарстан </a:t>
              </a:r>
              <a:endParaRPr lang="ru-RU" b="1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29" name="Группа 28"/>
          <p:cNvGrpSpPr/>
          <p:nvPr/>
        </p:nvGrpSpPr>
        <p:grpSpPr>
          <a:xfrm>
            <a:off x="693455" y="2519793"/>
            <a:ext cx="3132347" cy="3388292"/>
            <a:chOff x="0" y="1146025"/>
            <a:chExt cx="3132347" cy="3388292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30" name="Прямоугольник 29"/>
            <p:cNvSpPr/>
            <p:nvPr/>
          </p:nvSpPr>
          <p:spPr>
            <a:xfrm>
              <a:off x="0" y="1146025"/>
              <a:ext cx="3132347" cy="3388292"/>
            </a:xfrm>
            <a:prstGeom prst="rect">
              <a:avLst/>
            </a:prstGeom>
            <a:solidFill>
              <a:schemeClr val="accent1">
                <a:alpha val="70000"/>
              </a:schemeClr>
            </a:solidFill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5">
                <a:alpha val="90000"/>
                <a:hueOff val="0"/>
                <a:satOff val="0"/>
                <a:lumOff val="0"/>
                <a:alphaOff val="-40000"/>
              </a:schemeClr>
            </a:effectRef>
            <a:fontRef idx="minor">
              <a:schemeClr val="lt1"/>
            </a:fontRef>
          </p:style>
        </p:sp>
        <p:sp>
          <p:nvSpPr>
            <p:cNvPr id="31" name="TextBox 30"/>
            <p:cNvSpPr txBox="1"/>
            <p:nvPr/>
          </p:nvSpPr>
          <p:spPr>
            <a:xfrm>
              <a:off x="0" y="1146025"/>
              <a:ext cx="3132347" cy="338829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dirty="0" smtClean="0">
                  <a:solidFill>
                    <a:prstClr val="white"/>
                  </a:solidFill>
                </a:rPr>
                <a:t>Указ Президента Республики Татарстан </a:t>
              </a:r>
            </a:p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dirty="0" smtClean="0">
                  <a:solidFill>
                    <a:prstClr val="white"/>
                  </a:solidFill>
                </a:rPr>
                <a:t>«Об установлении качественных и количественных показателей критериев, которым должны соответствовать масштабные инвестиционные проекты, для реализации которых допускается предоставление земельных участков в аренду без проведения торгов»</a:t>
              </a:r>
            </a:p>
          </p:txBody>
        </p:sp>
      </p:grpSp>
      <p:sp>
        <p:nvSpPr>
          <p:cNvPr id="19" name="Прямоугольник 18"/>
          <p:cNvSpPr/>
          <p:nvPr/>
        </p:nvSpPr>
        <p:spPr>
          <a:xfrm>
            <a:off x="7140397" y="2389496"/>
            <a:ext cx="1752083" cy="822077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1F497D"/>
                </a:solidFill>
              </a:rPr>
              <a:t>более 50 ед.</a:t>
            </a:r>
            <a:endParaRPr lang="ru-RU" sz="1400" b="1" dirty="0">
              <a:solidFill>
                <a:srgbClr val="1F497D"/>
              </a:solidFill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flipV="1">
            <a:off x="6994013" y="2826384"/>
            <a:ext cx="120125" cy="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972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043608" y="2204864"/>
            <a:ext cx="7120335" cy="1656184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  <a:endParaRPr lang="ru-RU" sz="2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5445224"/>
            <a:ext cx="68407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Начальник отдела экономического </a:t>
            </a:r>
            <a:r>
              <a:rPr lang="ru-RU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анализа и </a:t>
            </a:r>
            <a:r>
              <a:rPr lang="ru-RU" sz="1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проектного управления </a:t>
            </a:r>
          </a:p>
          <a:p>
            <a:r>
              <a:rPr lang="ru-RU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Юлай </a:t>
            </a:r>
            <a:r>
              <a:rPr lang="ru-RU" sz="1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Римович </a:t>
            </a:r>
            <a:r>
              <a:rPr lang="ru-RU" sz="14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Миннуллин</a:t>
            </a:r>
            <a:endParaRPr lang="ru-RU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99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332656"/>
            <a:ext cx="74168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ГОСУДАРСТВЕННАЯ ПОДДЕРЖКА ИНВЕСТИЦИОННЫХ ПРОЕКТОВ В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ФОРМЕ</a:t>
            </a:r>
            <a:b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ПРЕДОСТАВЛЕНИЯ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НАЛОГОВЫХ ЛЬГОТ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862847152"/>
              </p:ext>
            </p:extLst>
          </p:nvPr>
        </p:nvGraphicFramePr>
        <p:xfrm>
          <a:off x="2555776" y="548680"/>
          <a:ext cx="6444208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364550666"/>
              </p:ext>
            </p:extLst>
          </p:nvPr>
        </p:nvGraphicFramePr>
        <p:xfrm>
          <a:off x="683568" y="1340768"/>
          <a:ext cx="4104456" cy="4712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6206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332656"/>
            <a:ext cx="74168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ГОСУДАРСТВЕННАЯ ПОДДЕРЖКА ИНВЕСТИЦИОННЫХ ПРОЕКТОВ В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ФОРМЕ</a:t>
            </a:r>
            <a:b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ИНВЕСТИЦИОННОГО НАЛОГОВОГО КРЕДИТА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030359682"/>
              </p:ext>
            </p:extLst>
          </p:nvPr>
        </p:nvGraphicFramePr>
        <p:xfrm>
          <a:off x="2555776" y="548680"/>
          <a:ext cx="6444208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469277085"/>
              </p:ext>
            </p:extLst>
          </p:nvPr>
        </p:nvGraphicFramePr>
        <p:xfrm>
          <a:off x="827584" y="2420888"/>
          <a:ext cx="4032448" cy="2839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83399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332656"/>
            <a:ext cx="79715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ГОСУДАРСТВЕННАЯ ПОДДЕРЖКА ИНВЕСТИЦИОННЫХ ПРОЕКТОВ В ФОРМЕ СПИК</a:t>
            </a:r>
          </a:p>
        </p:txBody>
      </p:sp>
      <p:grpSp>
        <p:nvGrpSpPr>
          <p:cNvPr id="3" name="Группа 2"/>
          <p:cNvGrpSpPr/>
          <p:nvPr/>
        </p:nvGrpSpPr>
        <p:grpSpPr>
          <a:xfrm>
            <a:off x="683568" y="1556792"/>
            <a:ext cx="3443206" cy="1925566"/>
            <a:chOff x="0" y="949"/>
            <a:chExt cx="3286012" cy="1637534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7" name="Прямоугольник 6"/>
            <p:cNvSpPr/>
            <p:nvPr/>
          </p:nvSpPr>
          <p:spPr>
            <a:xfrm>
              <a:off x="0" y="949"/>
              <a:ext cx="3286012" cy="1637534"/>
            </a:xfrm>
            <a:prstGeom prst="rect">
              <a:avLst/>
            </a:prstGeom>
            <a:solidFill>
              <a:schemeClr val="accent1">
                <a:alpha val="90000"/>
              </a:schemeClr>
            </a:solidFill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5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TextBox 7"/>
            <p:cNvSpPr txBox="1"/>
            <p:nvPr/>
          </p:nvSpPr>
          <p:spPr>
            <a:xfrm>
              <a:off x="0" y="949"/>
              <a:ext cx="3286012" cy="163753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b="1" kern="1200" dirty="0" smtClean="0"/>
                <a:t>Закон РТ от 02.12.2017 №87-ЗРТ «Об установлении налоговой ставки по налогу на прибыль организаций для организаций-участников СПИК»</a:t>
              </a:r>
            </a:p>
          </p:txBody>
        </p:sp>
      </p:grpSp>
      <p:grpSp>
        <p:nvGrpSpPr>
          <p:cNvPr id="4" name="Группа 3"/>
          <p:cNvGrpSpPr/>
          <p:nvPr/>
        </p:nvGrpSpPr>
        <p:grpSpPr>
          <a:xfrm>
            <a:off x="458906" y="3660428"/>
            <a:ext cx="3667868" cy="2089498"/>
            <a:chOff x="-157194" y="1727875"/>
            <a:chExt cx="3443206" cy="1858247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5" name="Прямоугольник 4"/>
            <p:cNvSpPr/>
            <p:nvPr/>
          </p:nvSpPr>
          <p:spPr>
            <a:xfrm>
              <a:off x="0" y="1727876"/>
              <a:ext cx="3286012" cy="1768854"/>
            </a:xfrm>
            <a:prstGeom prst="rect">
              <a:avLst/>
            </a:prstGeom>
            <a:solidFill>
              <a:schemeClr val="accent1">
                <a:alpha val="70000"/>
              </a:schemeClr>
            </a:solidFill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5">
                <a:alpha val="90000"/>
                <a:hueOff val="0"/>
                <a:satOff val="0"/>
                <a:lumOff val="0"/>
                <a:alphaOff val="-40000"/>
              </a:schemeClr>
            </a:effectRef>
            <a:fontRef idx="minor">
              <a:schemeClr val="lt1"/>
            </a:fontRef>
          </p:style>
        </p:sp>
        <p:sp>
          <p:nvSpPr>
            <p:cNvPr id="6" name="TextBox 5"/>
            <p:cNvSpPr txBox="1"/>
            <p:nvPr/>
          </p:nvSpPr>
          <p:spPr>
            <a:xfrm>
              <a:off x="-157194" y="1727875"/>
              <a:ext cx="3443206" cy="185824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b="1" kern="1200" dirty="0" smtClean="0"/>
                <a:t>Закон РТ от 28.11.2003 №49-ЗРТ «О налоге на имущество организаций» (с изм. от 02.12.2017г. №88-ЗРТ)</a:t>
              </a:r>
              <a:endParaRPr lang="ru-RU" sz="1800" b="1" kern="1200" dirty="0"/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4427984" y="1771550"/>
            <a:ext cx="4391964" cy="1800201"/>
            <a:chOff x="2130599" y="1448388"/>
            <a:chExt cx="3323169" cy="1817358"/>
          </a:xfrm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2130599" y="1448388"/>
              <a:ext cx="3323169" cy="1817358"/>
            </a:xfrm>
            <a:prstGeom prst="roundRect">
              <a:avLst/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Скругленный прямоугольник 4"/>
            <p:cNvSpPr txBox="1"/>
            <p:nvPr/>
          </p:nvSpPr>
          <p:spPr>
            <a:xfrm>
              <a:off x="2219314" y="1537104"/>
              <a:ext cx="3145737" cy="16399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dirty="0">
                  <a:solidFill>
                    <a:schemeClr val="accent1">
                      <a:lumMod val="50000"/>
                    </a:schemeClr>
                  </a:solidFill>
                </a:rPr>
                <a:t>Д</a:t>
              </a:r>
              <a:r>
                <a:rPr lang="ru-RU" kern="1200" dirty="0" smtClean="0">
                  <a:solidFill>
                    <a:schemeClr val="accent1">
                      <a:lumMod val="50000"/>
                    </a:schemeClr>
                  </a:solidFill>
                </a:rPr>
                <a:t>ля участников СПИК ставка по </a:t>
              </a:r>
              <a:r>
                <a:rPr lang="ru-RU" b="1" kern="1200" dirty="0" smtClean="0">
                  <a:solidFill>
                    <a:schemeClr val="accent1">
                      <a:lumMod val="50000"/>
                    </a:schemeClr>
                  </a:solidFill>
                </a:rPr>
                <a:t>налогу на прибыль </a:t>
              </a:r>
              <a:r>
                <a:rPr lang="ru-RU" kern="1200" dirty="0" smtClean="0">
                  <a:solidFill>
                    <a:schemeClr val="accent1">
                      <a:lumMod val="50000"/>
                    </a:schemeClr>
                  </a:solidFill>
                </a:rPr>
                <a:t>– </a:t>
              </a:r>
              <a:r>
                <a:rPr lang="ru-RU" kern="1200" dirty="0" smtClean="0">
                  <a:solidFill>
                    <a:srgbClr val="FF0000"/>
                  </a:solidFill>
                </a:rPr>
                <a:t>13,5%</a:t>
              </a:r>
              <a:r>
                <a:rPr lang="ru-RU" kern="1200" dirty="0" smtClean="0">
                  <a:solidFill>
                    <a:schemeClr val="accent1">
                      <a:lumMod val="50000"/>
                    </a:schemeClr>
                  </a:solidFill>
                </a:rPr>
                <a:t> (на срок не позднее 2025г.); </a:t>
              </a:r>
            </a:p>
            <a:p>
              <a:pPr lvl="0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kern="1200" dirty="0" smtClean="0">
                  <a:solidFill>
                    <a:schemeClr val="accent1">
                      <a:lumMod val="50000"/>
                    </a:schemeClr>
                  </a:solidFill>
                </a:rPr>
                <a:t>для производителей грузовых автотранспортных средств – </a:t>
              </a:r>
              <a:r>
                <a:rPr lang="ru-RU" kern="1200" dirty="0" smtClean="0">
                  <a:solidFill>
                    <a:srgbClr val="FF0000"/>
                  </a:solidFill>
                </a:rPr>
                <a:t>0% </a:t>
              </a:r>
              <a:r>
                <a:rPr lang="ru-RU" kern="1200" dirty="0" smtClean="0">
                  <a:solidFill>
                    <a:schemeClr val="accent1">
                      <a:lumMod val="50000"/>
                    </a:schemeClr>
                  </a:solidFill>
                </a:rPr>
                <a:t>(до 2025г.), </a:t>
              </a:r>
              <a:r>
                <a:rPr lang="ru-RU" kern="1200" dirty="0" smtClean="0">
                  <a:solidFill>
                    <a:srgbClr val="FF0000"/>
                  </a:solidFill>
                </a:rPr>
                <a:t>13,5% </a:t>
              </a:r>
              <a:r>
                <a:rPr lang="ru-RU" kern="1200" dirty="0" smtClean="0">
                  <a:solidFill>
                    <a:schemeClr val="accent1">
                      <a:lumMod val="50000"/>
                    </a:schemeClr>
                  </a:solidFill>
                </a:rPr>
                <a:t>(начиная с 2026г.)</a:t>
              </a:r>
              <a:endParaRPr lang="ru-RU" kern="12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4410064" y="3833796"/>
            <a:ext cx="4389070" cy="1447445"/>
            <a:chOff x="2349517" y="613522"/>
            <a:chExt cx="3957022" cy="1853706"/>
          </a:xfrm>
        </p:grpSpPr>
        <p:sp>
          <p:nvSpPr>
            <p:cNvPr id="13" name="Скругленный прямоугольник 12"/>
            <p:cNvSpPr/>
            <p:nvPr/>
          </p:nvSpPr>
          <p:spPr>
            <a:xfrm>
              <a:off x="2349517" y="613522"/>
              <a:ext cx="3957022" cy="1817358"/>
            </a:xfrm>
            <a:prstGeom prst="roundRect">
              <a:avLst/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Скругленный прямоугольник 4"/>
            <p:cNvSpPr txBox="1"/>
            <p:nvPr/>
          </p:nvSpPr>
          <p:spPr>
            <a:xfrm>
              <a:off x="2399760" y="991728"/>
              <a:ext cx="3853922" cy="14755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kern="1200" dirty="0" smtClean="0">
                  <a:solidFill>
                    <a:schemeClr val="tx2"/>
                  </a:solidFill>
                </a:rPr>
                <a:t>Снижение ставки по </a:t>
              </a:r>
              <a:r>
                <a:rPr lang="ru-RU" b="1" kern="1200" dirty="0" smtClean="0">
                  <a:solidFill>
                    <a:schemeClr val="tx2"/>
                  </a:solidFill>
                </a:rPr>
                <a:t>налогу на имущество</a:t>
              </a:r>
              <a:r>
                <a:rPr lang="ru-RU" dirty="0">
                  <a:solidFill>
                    <a:schemeClr val="tx2"/>
                  </a:solidFill>
                </a:rPr>
                <a:t> </a:t>
              </a:r>
              <a:r>
                <a:rPr lang="ru-RU" kern="1200" dirty="0" smtClean="0">
                  <a:solidFill>
                    <a:schemeClr val="tx2"/>
                  </a:solidFill>
                </a:rPr>
                <a:t>до 0,1% только для производителей грузовых автотранспортных средств на срок 10 лет</a:t>
              </a:r>
            </a:p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100" kern="1200" dirty="0">
                <a:solidFill>
                  <a:srgbClr val="FF0000"/>
                </a:solidFill>
              </a:endParaRPr>
            </a:p>
          </p:txBody>
        </p:sp>
      </p:grpSp>
      <p:sp>
        <p:nvSpPr>
          <p:cNvPr id="15" name="Прямоугольник 14"/>
          <p:cNvSpPr/>
          <p:nvPr/>
        </p:nvSpPr>
        <p:spPr>
          <a:xfrm>
            <a:off x="683568" y="5949280"/>
            <a:ext cx="6984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 учетом федерального закона </a:t>
            </a:r>
            <a:r>
              <a:rPr lang="ru-RU" dirty="0"/>
              <a:t>от 02.08.2019 </a:t>
            </a:r>
            <a:r>
              <a:rPr lang="ru-RU" dirty="0" smtClean="0"/>
              <a:t>№ </a:t>
            </a:r>
            <a:r>
              <a:rPr lang="ru-RU" dirty="0"/>
              <a:t>290-ФЗ</a:t>
            </a:r>
          </a:p>
        </p:txBody>
      </p:sp>
    </p:spTree>
    <p:extLst>
      <p:ext uri="{BB962C8B-B14F-4D97-AF65-F5344CB8AC3E}">
        <p14:creationId xmlns:p14="http://schemas.microsoft.com/office/powerpoint/2010/main" val="195294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332656"/>
            <a:ext cx="79715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ПЕРСПЕКТИВНЫЕ ФОРМЫ </a:t>
            </a:r>
            <a:b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ГОСУДАРСТВЕННОЙ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ПОДДЕРЖКА ИНВЕСТИЦИОННЫХ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ПРОЕКТОВ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683568" y="1556792"/>
            <a:ext cx="3443206" cy="1925566"/>
            <a:chOff x="0" y="949"/>
            <a:chExt cx="3286012" cy="1637534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7" name="Прямоугольник 6"/>
            <p:cNvSpPr/>
            <p:nvPr/>
          </p:nvSpPr>
          <p:spPr>
            <a:xfrm>
              <a:off x="0" y="949"/>
              <a:ext cx="3286012" cy="1637534"/>
            </a:xfrm>
            <a:prstGeom prst="rect">
              <a:avLst/>
            </a:prstGeom>
            <a:solidFill>
              <a:schemeClr val="accent1">
                <a:alpha val="90000"/>
              </a:schemeClr>
            </a:solidFill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5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TextBox 7"/>
            <p:cNvSpPr txBox="1"/>
            <p:nvPr/>
          </p:nvSpPr>
          <p:spPr>
            <a:xfrm>
              <a:off x="0" y="949"/>
              <a:ext cx="3286012" cy="163753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/>
              <a:r>
                <a:rPr lang="ru-RU" b="1" dirty="0" smtClean="0"/>
                <a:t>проект </a:t>
              </a:r>
              <a:r>
                <a:rPr lang="ru-RU" b="1" dirty="0"/>
                <a:t>Закона Республики Татарстан «Об особенностях налогообложения при реализации региональных инвестиционных проектов на территории Республики Татарстан» </a:t>
              </a:r>
            </a:p>
          </p:txBody>
        </p:sp>
      </p:grpSp>
      <p:grpSp>
        <p:nvGrpSpPr>
          <p:cNvPr id="4" name="Группа 3"/>
          <p:cNvGrpSpPr/>
          <p:nvPr/>
        </p:nvGrpSpPr>
        <p:grpSpPr>
          <a:xfrm>
            <a:off x="458906" y="3660428"/>
            <a:ext cx="3667868" cy="2089498"/>
            <a:chOff x="-157194" y="1727875"/>
            <a:chExt cx="3443206" cy="1858247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5" name="Прямоугольник 4"/>
            <p:cNvSpPr/>
            <p:nvPr/>
          </p:nvSpPr>
          <p:spPr>
            <a:xfrm>
              <a:off x="0" y="1727876"/>
              <a:ext cx="3286012" cy="1768854"/>
            </a:xfrm>
            <a:prstGeom prst="rect">
              <a:avLst/>
            </a:prstGeom>
            <a:solidFill>
              <a:schemeClr val="accent1">
                <a:alpha val="70000"/>
              </a:schemeClr>
            </a:solidFill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5">
                <a:alpha val="90000"/>
                <a:hueOff val="0"/>
                <a:satOff val="0"/>
                <a:lumOff val="0"/>
                <a:alphaOff val="-40000"/>
              </a:schemeClr>
            </a:effectRef>
            <a:fontRef idx="minor">
              <a:schemeClr val="lt1"/>
            </a:fontRef>
          </p:style>
        </p:sp>
        <p:sp>
          <p:nvSpPr>
            <p:cNvPr id="6" name="TextBox 5"/>
            <p:cNvSpPr txBox="1"/>
            <p:nvPr/>
          </p:nvSpPr>
          <p:spPr>
            <a:xfrm>
              <a:off x="-157194" y="1727875"/>
              <a:ext cx="3443206" cy="185824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b="1" dirty="0" smtClean="0"/>
                <a:t>проект </a:t>
              </a:r>
              <a:r>
                <a:rPr lang="ru-RU" b="1" dirty="0"/>
                <a:t>Закона Республики Татарстан «Об инвестиционном налоговом вычете в Республике Татарстан»</a:t>
              </a:r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4427984" y="1771550"/>
            <a:ext cx="4391964" cy="1800201"/>
            <a:chOff x="2130599" y="1448388"/>
            <a:chExt cx="3323169" cy="1817358"/>
          </a:xfrm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2130599" y="1448388"/>
              <a:ext cx="3323169" cy="1817358"/>
            </a:xfrm>
            <a:prstGeom prst="roundRect">
              <a:avLst/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Скругленный прямоугольник 4"/>
            <p:cNvSpPr txBox="1"/>
            <p:nvPr/>
          </p:nvSpPr>
          <p:spPr>
            <a:xfrm>
              <a:off x="2219314" y="1537104"/>
              <a:ext cx="3145737" cy="16399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dirty="0" smtClean="0">
                  <a:solidFill>
                    <a:schemeClr val="accent1">
                      <a:lumMod val="50000"/>
                    </a:schemeClr>
                  </a:solidFill>
                </a:rPr>
                <a:t>д</a:t>
              </a:r>
              <a:r>
                <a:rPr lang="ru-RU" kern="1200" dirty="0" smtClean="0">
                  <a:solidFill>
                    <a:schemeClr val="accent1">
                      <a:lumMod val="50000"/>
                    </a:schemeClr>
                  </a:solidFill>
                </a:rPr>
                <a:t>ля участников </a:t>
              </a:r>
              <a:r>
                <a:rPr lang="ru-RU" dirty="0" smtClean="0">
                  <a:solidFill>
                    <a:schemeClr val="accent1">
                      <a:lumMod val="50000"/>
                    </a:schemeClr>
                  </a:solidFill>
                </a:rPr>
                <a:t>Р</a:t>
              </a:r>
              <a:r>
                <a:rPr lang="ru-RU" kern="1200" dirty="0" smtClean="0">
                  <a:solidFill>
                    <a:schemeClr val="accent1">
                      <a:lumMod val="50000"/>
                    </a:schemeClr>
                  </a:solidFill>
                </a:rPr>
                <a:t>ИП ставка по </a:t>
              </a:r>
              <a:r>
                <a:rPr lang="ru-RU" b="1" kern="1200" dirty="0" smtClean="0">
                  <a:solidFill>
                    <a:schemeClr val="accent1">
                      <a:lumMod val="50000"/>
                    </a:schemeClr>
                  </a:solidFill>
                </a:rPr>
                <a:t>налогу на прибыль </a:t>
              </a:r>
              <a:r>
                <a:rPr lang="ru-RU" kern="1200" dirty="0" smtClean="0">
                  <a:solidFill>
                    <a:schemeClr val="accent1">
                      <a:lumMod val="50000"/>
                    </a:schemeClr>
                  </a:solidFill>
                </a:rPr>
                <a:t>– </a:t>
              </a:r>
              <a:r>
                <a:rPr lang="ru-RU" kern="1200" dirty="0" smtClean="0">
                  <a:solidFill>
                    <a:srgbClr val="FF0000"/>
                  </a:solidFill>
                </a:rPr>
                <a:t>10%</a:t>
              </a:r>
              <a:r>
                <a:rPr lang="ru-RU" kern="1200" dirty="0" smtClean="0">
                  <a:solidFill>
                    <a:schemeClr val="accent1">
                      <a:lumMod val="50000"/>
                    </a:schemeClr>
                  </a:solidFill>
                </a:rPr>
                <a:t> (на срок не позднее 2029г.)</a:t>
              </a: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4410064" y="3833796"/>
            <a:ext cx="4389070" cy="1650427"/>
            <a:chOff x="2349517" y="613522"/>
            <a:chExt cx="3957022" cy="1817358"/>
          </a:xfrm>
        </p:grpSpPr>
        <p:sp>
          <p:nvSpPr>
            <p:cNvPr id="13" name="Скругленный прямоугольник 12"/>
            <p:cNvSpPr/>
            <p:nvPr/>
          </p:nvSpPr>
          <p:spPr>
            <a:xfrm>
              <a:off x="2349517" y="613522"/>
              <a:ext cx="3957022" cy="1817358"/>
            </a:xfrm>
            <a:prstGeom prst="roundRect">
              <a:avLst/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Скругленный прямоугольник 4"/>
            <p:cNvSpPr txBox="1"/>
            <p:nvPr/>
          </p:nvSpPr>
          <p:spPr>
            <a:xfrm>
              <a:off x="2399760" y="722822"/>
              <a:ext cx="3853922" cy="15879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dirty="0" smtClean="0">
                  <a:solidFill>
                    <a:schemeClr val="accent1">
                      <a:lumMod val="50000"/>
                    </a:schemeClr>
                  </a:solidFill>
                </a:rPr>
                <a:t>уменьшение суммы </a:t>
              </a:r>
              <a:r>
                <a:rPr lang="ru-RU" dirty="0">
                  <a:solidFill>
                    <a:schemeClr val="accent1">
                      <a:lumMod val="50000"/>
                    </a:schemeClr>
                  </a:solidFill>
                </a:rPr>
                <a:t>налога на прибыль (авансового платежа), подлежащую зачислению в доходную часть бюджетов субъектов Российской Федерации, на инвестиционный налоговый вычет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916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332656"/>
            <a:ext cx="79715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ПЕРСПЕКТИВНЫЕ ФОРМЫ </a:t>
            </a:r>
            <a:b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ГОСУДАРСТВЕННОЙ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ПОДДЕРЖКА ИНВЕСТИЦИОННЫХ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ПРОЕКТОВ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667780" y="1781270"/>
            <a:ext cx="3443206" cy="1925566"/>
            <a:chOff x="0" y="949"/>
            <a:chExt cx="3286012" cy="1637534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7" name="Прямоугольник 6"/>
            <p:cNvSpPr/>
            <p:nvPr/>
          </p:nvSpPr>
          <p:spPr>
            <a:xfrm>
              <a:off x="0" y="949"/>
              <a:ext cx="3286012" cy="1637534"/>
            </a:xfrm>
            <a:prstGeom prst="rect">
              <a:avLst/>
            </a:prstGeom>
            <a:solidFill>
              <a:schemeClr val="accent1">
                <a:alpha val="90000"/>
              </a:schemeClr>
            </a:solidFill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5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TextBox 7"/>
            <p:cNvSpPr txBox="1"/>
            <p:nvPr/>
          </p:nvSpPr>
          <p:spPr>
            <a:xfrm>
              <a:off x="0" y="949"/>
              <a:ext cx="3286012" cy="163753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/>
              <a:r>
                <a:rPr lang="ru-RU" b="1" dirty="0" smtClean="0"/>
                <a:t>проект федерального </a:t>
              </a:r>
              <a:r>
                <a:rPr lang="ru-RU" b="1" dirty="0"/>
                <a:t>закона «О защите и поощрении капиталовложений и развитии инвестиционной деятельности </a:t>
              </a:r>
            </a:p>
            <a:p>
              <a:pPr lvl="0" algn="ctr"/>
              <a:r>
                <a:rPr lang="ru-RU" b="1" dirty="0"/>
                <a:t>в Российской Федерации»</a:t>
              </a:r>
            </a:p>
          </p:txBody>
        </p:sp>
      </p:grpSp>
      <p:grpSp>
        <p:nvGrpSpPr>
          <p:cNvPr id="4" name="Группа 3"/>
          <p:cNvGrpSpPr/>
          <p:nvPr/>
        </p:nvGrpSpPr>
        <p:grpSpPr>
          <a:xfrm>
            <a:off x="469749" y="4005063"/>
            <a:ext cx="3753054" cy="2089498"/>
            <a:chOff x="-157194" y="1727875"/>
            <a:chExt cx="3443206" cy="1858247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5" name="Прямоугольник 4"/>
            <p:cNvSpPr/>
            <p:nvPr/>
          </p:nvSpPr>
          <p:spPr>
            <a:xfrm>
              <a:off x="0" y="1727876"/>
              <a:ext cx="3286012" cy="1768854"/>
            </a:xfrm>
            <a:prstGeom prst="rect">
              <a:avLst/>
            </a:prstGeom>
            <a:solidFill>
              <a:schemeClr val="accent1">
                <a:alpha val="70000"/>
              </a:schemeClr>
            </a:solidFill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5">
                <a:alpha val="90000"/>
                <a:hueOff val="0"/>
                <a:satOff val="0"/>
                <a:lumOff val="0"/>
                <a:alphaOff val="-40000"/>
              </a:schemeClr>
            </a:effectRef>
            <a:fontRef idx="minor">
              <a:schemeClr val="lt1"/>
            </a:fontRef>
          </p:style>
        </p:sp>
        <p:sp>
          <p:nvSpPr>
            <p:cNvPr id="6" name="TextBox 5"/>
            <p:cNvSpPr txBox="1"/>
            <p:nvPr/>
          </p:nvSpPr>
          <p:spPr>
            <a:xfrm>
              <a:off x="-157194" y="1727875"/>
              <a:ext cx="3443206" cy="185824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b="1" dirty="0" smtClean="0"/>
                <a:t>проект </a:t>
              </a:r>
              <a:r>
                <a:rPr lang="ru-RU" b="1" dirty="0"/>
                <a:t>Закона Республики Татарстан </a:t>
              </a:r>
              <a:r>
                <a:rPr lang="ru-RU" b="1" dirty="0"/>
                <a:t>«О защите и поощрении </a:t>
              </a:r>
              <a:r>
                <a:rPr lang="ru-RU" b="1" dirty="0" smtClean="0"/>
                <a:t/>
              </a:r>
              <a:br>
                <a:rPr lang="ru-RU" b="1" dirty="0" smtClean="0"/>
              </a:br>
              <a:r>
                <a:rPr lang="ru-RU" b="1" dirty="0" smtClean="0"/>
                <a:t>капиталовложений в </a:t>
              </a:r>
              <a:r>
                <a:rPr lang="ru-RU" b="1" dirty="0"/>
                <a:t>Республике </a:t>
              </a:r>
              <a:r>
                <a:rPr lang="ru-RU" b="1" dirty="0" smtClean="0"/>
                <a:t>Татарстан</a:t>
              </a:r>
              <a:r>
                <a:rPr lang="ru-RU" b="1" dirty="0" smtClean="0"/>
                <a:t>»</a:t>
              </a:r>
              <a:endParaRPr lang="ru-RU" b="1" dirty="0"/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4427984" y="1412776"/>
            <a:ext cx="4391964" cy="5184575"/>
            <a:chOff x="2130599" y="1448388"/>
            <a:chExt cx="3323169" cy="1817358"/>
          </a:xfrm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2130599" y="1448388"/>
              <a:ext cx="3323169" cy="1817358"/>
            </a:xfrm>
            <a:prstGeom prst="roundRect">
              <a:avLst/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Скругленный прямоугольник 4"/>
            <p:cNvSpPr txBox="1"/>
            <p:nvPr/>
          </p:nvSpPr>
          <p:spPr>
            <a:xfrm>
              <a:off x="2422192" y="1524111"/>
              <a:ext cx="2923003" cy="16498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dirty="0">
                  <a:solidFill>
                    <a:schemeClr val="accent1">
                      <a:lumMod val="50000"/>
                    </a:schemeClr>
                  </a:solidFill>
                </a:rPr>
                <a:t>Законопроект предусматривает наличие общего, проектных и территориальных инвестиционных </a:t>
              </a:r>
              <a:r>
                <a:rPr lang="ru-RU" sz="1400" dirty="0" smtClean="0">
                  <a:solidFill>
                    <a:schemeClr val="accent1">
                      <a:lumMod val="50000"/>
                    </a:schemeClr>
                  </a:solidFill>
                </a:rPr>
                <a:t>режимов.</a:t>
              </a:r>
            </a:p>
            <a:p>
              <a:pPr lvl="0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dirty="0" smtClean="0">
                  <a:solidFill>
                    <a:schemeClr val="accent1">
                      <a:lumMod val="50000"/>
                    </a:schemeClr>
                  </a:solidFill>
                </a:rPr>
                <a:t>Законопроектом </a:t>
              </a:r>
              <a:r>
                <a:rPr lang="ru-RU" sz="1400" dirty="0">
                  <a:solidFill>
                    <a:schemeClr val="accent1">
                      <a:lumMod val="50000"/>
                    </a:schemeClr>
                  </a:solidFill>
                </a:rPr>
                <a:t>установлено право инвестора на выбор в формате «оферты» </a:t>
              </a:r>
              <a:r>
                <a:rPr lang="ru-RU" sz="1400" dirty="0" smtClean="0">
                  <a:solidFill>
                    <a:schemeClr val="accent1">
                      <a:lumMod val="50000"/>
                    </a:schemeClr>
                  </a:solidFill>
                </a:rPr>
                <a:t>регуляторных </a:t>
              </a:r>
              <a:r>
                <a:rPr lang="ru-RU" sz="1400" dirty="0">
                  <a:solidFill>
                    <a:schemeClr val="accent1">
                      <a:lumMod val="50000"/>
                    </a:schemeClr>
                  </a:solidFill>
                </a:rPr>
                <a:t>сфер из состава индивидуальной стабилизационной оговорки, в которых требования, ухудшающие условия инвестиционной деятельности, не применяются в период действия </a:t>
              </a:r>
              <a:r>
                <a:rPr lang="ru-RU" sz="1400" dirty="0" smtClean="0">
                  <a:solidFill>
                    <a:schemeClr val="accent1">
                      <a:lumMod val="50000"/>
                    </a:schemeClr>
                  </a:solidFill>
                </a:rPr>
                <a:t>СЗПК.</a:t>
              </a:r>
            </a:p>
            <a:p>
              <a:pPr lvl="0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dirty="0">
                  <a:solidFill>
                    <a:schemeClr val="accent1">
                      <a:lumMod val="50000"/>
                    </a:schemeClr>
                  </a:solidFill>
                </a:rPr>
                <a:t>Законопроектом установлено </a:t>
              </a:r>
              <a:r>
                <a:rPr lang="ru-RU" sz="1400" dirty="0" smtClean="0">
                  <a:solidFill>
                    <a:schemeClr val="accent1">
                      <a:lumMod val="50000"/>
                    </a:schemeClr>
                  </a:solidFill>
                </a:rPr>
                <a:t>возмещение </a:t>
              </a:r>
              <a:r>
                <a:rPr lang="ru-RU" sz="1400" dirty="0">
                  <a:solidFill>
                    <a:schemeClr val="accent1">
                      <a:lumMod val="50000"/>
                    </a:schemeClr>
                  </a:solidFill>
                </a:rPr>
                <a:t>затрат, понесенных в целях создания (строительства), модернизации, реконструкции сопутствующей и (или) обеспечивающей транспортной, энергетической, коммунальной, социальной, цифровой инфраструктуры, необходимой для реализации инвестиционного </a:t>
              </a:r>
              <a:r>
                <a:rPr lang="ru-RU" sz="1400" dirty="0" smtClean="0">
                  <a:solidFill>
                    <a:schemeClr val="accent1">
                      <a:lumMod val="50000"/>
                    </a:schemeClr>
                  </a:solidFill>
                </a:rPr>
                <a:t>проекта</a:t>
              </a:r>
              <a:endParaRPr lang="ru-RU" sz="1400" kern="1200" dirty="0" smtClean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5213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260648"/>
            <a:ext cx="88569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C0504D">
                    <a:lumMod val="50000"/>
                  </a:srgbClr>
                </a:solidFill>
                <a:cs typeface="Arial" panose="020B0604020202020204" pitchFamily="34" charset="0"/>
              </a:rPr>
              <a:t>ТРЕБОВАНИЯ К ИНВЕСТИЦИОННОМУ ПРОЕКТУ</a:t>
            </a:r>
            <a:endParaRPr lang="ru-RU" sz="1600" b="1" dirty="0">
              <a:solidFill>
                <a:srgbClr val="C0504D">
                  <a:lumMod val="50000"/>
                </a:srgbClr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88653"/>
              </p:ext>
            </p:extLst>
          </p:nvPr>
        </p:nvGraphicFramePr>
        <p:xfrm>
          <a:off x="539552" y="836712"/>
          <a:ext cx="8424936" cy="5092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21955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2911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36043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Наименование показателя</a:t>
                      </a:r>
                      <a:endParaRPr lang="ru-RU" sz="1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ТОСЭР</a:t>
                      </a:r>
                      <a:endParaRPr lang="ru-RU" sz="1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ОЭЗ</a:t>
                      </a:r>
                    </a:p>
                    <a:p>
                      <a:pPr marL="0" algn="ctr" defTabSz="685800" rtl="0" eaLnBrk="1" latinLnBrk="0" hangingPunct="1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ППТ</a:t>
                      </a:r>
                      <a:endParaRPr lang="ru-RU" sz="1800" b="1" kern="1200" dirty="0">
                        <a:solidFill>
                          <a:schemeClr val="lt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72239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Минимальный объем инвестиций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Набережные Челны - 50 млн. руб.</a:t>
                      </a:r>
                    </a:p>
                    <a:p>
                      <a:pPr algn="ctr"/>
                      <a:r>
                        <a:rPr lang="ru-RU" sz="1400" b="0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 в т.ч. 5 млн. руб.  течение 1 года после получения статуса резидента)</a:t>
                      </a:r>
                    </a:p>
                    <a:p>
                      <a:pPr algn="ctr"/>
                      <a:r>
                        <a:rPr lang="ru-RU" sz="1400" b="1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Нижнекамск - 15 млн. руб.</a:t>
                      </a:r>
                    </a:p>
                    <a:p>
                      <a:pPr algn="ctr"/>
                      <a:r>
                        <a:rPr lang="ru-RU" sz="1400" b="0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 в </a:t>
                      </a:r>
                      <a:r>
                        <a:rPr lang="ru-RU" sz="1400" b="0" kern="1200" baseline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т.ч</a:t>
                      </a:r>
                      <a:r>
                        <a:rPr lang="ru-RU" sz="1400" b="0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2,5 млн. руб. течение 1 года после получения статуса резидента)</a:t>
                      </a:r>
                    </a:p>
                    <a:p>
                      <a:pPr algn="ctr"/>
                      <a:r>
                        <a:rPr lang="ru-RU" sz="1400" b="1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Зеленодольск - 10 млн. руб.</a:t>
                      </a:r>
                    </a:p>
                    <a:p>
                      <a:pPr algn="ctr"/>
                      <a:r>
                        <a:rPr lang="ru-RU" sz="1400" b="0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 в </a:t>
                      </a:r>
                      <a:r>
                        <a:rPr lang="ru-RU" sz="1400" b="0" kern="1200" baseline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т.ч</a:t>
                      </a:r>
                      <a:r>
                        <a:rPr lang="ru-RU" sz="1400" b="0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2,5 млн. руб. течение 1 года после получения статуса резидента)</a:t>
                      </a:r>
                    </a:p>
                    <a:p>
                      <a:pPr algn="ctr"/>
                      <a:r>
                        <a:rPr lang="ru-RU" sz="1400" b="1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Чистополь, Менделеевск </a:t>
                      </a:r>
                      <a:r>
                        <a:rPr lang="ru-RU" sz="1400" b="1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 2,5 млн. руб.</a:t>
                      </a:r>
                      <a:r>
                        <a:rPr lang="ru-RU" sz="1400" b="0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течение 1 года после получения статуса резидента)</a:t>
                      </a:r>
                      <a:endParaRPr lang="ru-RU" sz="1400" b="1" kern="1200" baseline="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120 млн. руб. </a:t>
                      </a: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(за исключением нематериальных активов, в т.ч. 40 млн.руб. – в течение первых 3-х лет после получения статуса резидента)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0020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Минимальное количество рабочих мест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ru-RU" sz="1400" b="1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Набережные Челны 30 ед. </a:t>
                      </a:r>
                    </a:p>
                    <a:p>
                      <a:pPr algn="ctr"/>
                      <a:r>
                        <a:rPr lang="ru-RU" sz="1400" b="0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(в т.ч. 20 ед. в течение 1 года после получения статуса резидента)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Нижнекамск, Зеленодольск 20 ед.</a:t>
                      </a:r>
                      <a:r>
                        <a:rPr lang="ru-RU" sz="1400" b="0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(в </a:t>
                      </a:r>
                      <a:r>
                        <a:rPr lang="ru-RU" sz="1400" b="0" kern="1200" baseline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т.ч</a:t>
                      </a:r>
                      <a:r>
                        <a:rPr lang="ru-RU" sz="1400" b="0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10 ед.  в течение 1 года после получения статуса резидента)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Чистополь, Менделеевск </a:t>
                      </a:r>
                      <a:r>
                        <a:rPr lang="ru-RU" sz="1400" b="1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 ед.</a:t>
                      </a:r>
                      <a:r>
                        <a:rPr lang="ru-RU" sz="1400" b="0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в течение 1 года после получения статуса резидента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451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27784" y="429709"/>
            <a:ext cx="38884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C0504D">
                    <a:lumMod val="50000"/>
                  </a:srgbClr>
                </a:solidFill>
                <a:cs typeface="Arial" panose="020B0604020202020204" pitchFamily="34" charset="0"/>
              </a:rPr>
              <a:t>ЛЬГОТЫ ДЛЯ РЕЗИДЕНТОВ ТОСЭР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22633"/>
              </p:ext>
            </p:extLst>
          </p:nvPr>
        </p:nvGraphicFramePr>
        <p:xfrm>
          <a:off x="629562" y="836712"/>
          <a:ext cx="7884876" cy="49080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285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76202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421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Вид налога (сбора)</a:t>
                      </a: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ТОСЭР</a:t>
                      </a: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517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Страховые взносы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(до 30%)</a:t>
                      </a: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7,6% - в течение 10 лет с момента получения статуса резидента,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при этом резидент ТОСЭР  должен быть зарегистрирован в первые 3 года после создания ТОСЭР</a:t>
                      </a: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5861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Налог на прибыль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(до 20%)</a:t>
                      </a: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федеральная часть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0% - в течение 5 лет, начиная с налогового периода, в котором была получена первая прибыль от деятельности, осуществляемой при исполнении соглашений об осуществлении деятельности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региональная часть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не выше 5% - первые 5 лет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не выше 10% - следующие 5 лет</a:t>
                      </a: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016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Налог на имущество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(до 2,2%)</a:t>
                      </a: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0% - в течение 10 лет (но не более срока существования ТОСЭР)</a:t>
                      </a: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431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Налог на землю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(до 1,5%)</a:t>
                      </a: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Могут быть освобождены в случае принятия соответствующего решения представительным органом муниципального образования</a:t>
                      </a: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492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Аренда</a:t>
                      </a:r>
                      <a:r>
                        <a:rPr lang="ru-RU" sz="1300" b="1" baseline="0" dirty="0" smtClean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земли </a:t>
                      </a:r>
                      <a:endParaRPr lang="ru-RU" sz="1300" b="1" dirty="0">
                        <a:solidFill>
                          <a:schemeClr val="tx2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без</a:t>
                      </a:r>
                      <a:r>
                        <a:rPr lang="ru-RU" sz="1300" baseline="0" dirty="0" smtClean="0"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торгов, через Инвестиционный совет Республики Татарстан*</a:t>
                      </a:r>
                      <a:endParaRPr lang="ru-RU" sz="1300" dirty="0">
                        <a:solidFill>
                          <a:schemeClr val="tx2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907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8569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C0504D">
                    <a:lumMod val="50000"/>
                  </a:srgbClr>
                </a:solidFill>
                <a:cs typeface="Arial" panose="020B0604020202020204" pitchFamily="34" charset="0"/>
              </a:rPr>
              <a:t>ЛЬГОТЫ ДЛЯ РЕЗИДЕНТОВ ОСОБЫХ ЭКОНОМИЧЕСКИХ ЗОН (ОЭЗ)</a:t>
            </a:r>
            <a:endParaRPr lang="ru-RU" sz="1600" b="1" dirty="0">
              <a:solidFill>
                <a:srgbClr val="C0504D">
                  <a:lumMod val="50000"/>
                </a:srgbClr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534416"/>
              </p:ext>
            </p:extLst>
          </p:nvPr>
        </p:nvGraphicFramePr>
        <p:xfrm>
          <a:off x="1475656" y="599202"/>
          <a:ext cx="5742794" cy="61333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06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6192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4680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4664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Наименование налога</a:t>
                      </a:r>
                      <a:endParaRPr lang="ru-RU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ОЭЗ</a:t>
                      </a:r>
                      <a:endParaRPr lang="en-US" sz="1400" b="1" kern="1200" dirty="0" smtClean="0">
                        <a:solidFill>
                          <a:schemeClr val="lt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algn="ctr" defTabSz="685800" rtl="0" eaLnBrk="1" latinLnBrk="0" hangingPunct="1"/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ТВТ</a:t>
                      </a:r>
                      <a:endParaRPr lang="ru-RU" sz="1400" b="1" kern="1200" dirty="0">
                        <a:solidFill>
                          <a:schemeClr val="lt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ОЭЗ</a:t>
                      </a:r>
                      <a:endParaRPr lang="en-US" sz="1400" b="1" kern="1200" dirty="0" smtClean="0">
                        <a:solidFill>
                          <a:schemeClr val="lt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algn="ctr" defTabSz="685800" rtl="0" eaLnBrk="1" latinLnBrk="0" hangingPunct="1"/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ППТ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9832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Налог на прибыль, в т. ч.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ru-RU" sz="1400" b="1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0%-15,5%</a:t>
                      </a:r>
                      <a:endParaRPr lang="ru-RU" sz="1400" b="1" kern="1200" baseline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ru-RU" sz="1400" b="1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2%-15,5%</a:t>
                      </a:r>
                      <a:endParaRPr lang="ru-RU" sz="1400" b="1" kern="1200" baseline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78254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Российская Федерация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0- до 2018 г.</a:t>
                      </a: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2,0% - с 2019 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08192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Республика Татарстан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ru-RU" sz="1200" b="0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Первые 5 лет –</a:t>
                      </a:r>
                      <a:r>
                        <a:rPr lang="ru-RU" sz="1100" b="1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400" b="1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0%</a:t>
                      </a:r>
                    </a:p>
                    <a:p>
                      <a:pPr marL="0" algn="ctr" defTabSz="685800" rtl="0" eaLnBrk="1" latinLnBrk="0" hangingPunct="1"/>
                      <a:r>
                        <a:rPr lang="ru-RU" sz="1200" b="0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Вторые 5 лет </a:t>
                      </a:r>
                      <a:r>
                        <a:rPr lang="ru-RU" sz="1100" b="0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 </a:t>
                      </a:r>
                      <a:r>
                        <a:rPr lang="ru-RU" sz="1400" b="1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5%</a:t>
                      </a:r>
                    </a:p>
                    <a:p>
                      <a:pPr marL="0" algn="ctr" defTabSz="685800" rtl="0" eaLnBrk="1" latinLnBrk="0" hangingPunct="1"/>
                      <a:r>
                        <a:rPr lang="ru-RU" sz="1400" b="1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 11 года – 13,5%</a:t>
                      </a:r>
                      <a:endParaRPr lang="ru-RU" sz="1400" b="1" kern="1200" baseline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685800" rtl="0" eaLnBrk="1" latinLnBrk="0" hangingPunct="1"/>
                      <a:endParaRPr lang="ru-RU" sz="1400" b="1" kern="1200" baseline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201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Налог на землю </a:t>
                      </a:r>
                      <a:r>
                        <a:rPr lang="ru-RU" sz="14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</a:t>
                      </a:r>
                      <a:r>
                        <a:rPr lang="ru-RU" sz="1400" b="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МО)</a:t>
                      </a:r>
                      <a:endParaRPr lang="ru-RU" sz="1400" b="0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518" marR="57518" marT="0" marB="0"/>
                </a:tc>
                <a:tc gridSpan="2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0 %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kern="12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529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Налог на имущество </a:t>
                      </a:r>
                      <a:r>
                        <a:rPr lang="ru-RU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организаций </a:t>
                      </a:r>
                      <a:r>
                        <a:rPr lang="ru-RU" sz="14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(РТ)</a:t>
                      </a:r>
                      <a:endParaRPr lang="ru-RU" sz="14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518" marR="57518" marT="0" marB="0"/>
                </a:tc>
                <a:tc gridSpan="2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0 %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kern="12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79401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Страховые взносы во</a:t>
                      </a:r>
                      <a:r>
                        <a:rPr lang="ru-RU" sz="14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внебюджетные фонды </a:t>
                      </a:r>
                      <a:r>
                        <a:rPr lang="ru-RU" sz="14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</a:t>
                      </a:r>
                      <a:r>
                        <a:rPr lang="ru-RU" sz="1400" b="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РФ) в т. ч.:</a:t>
                      </a:r>
                    </a:p>
                  </a:txBody>
                  <a:tcPr marL="57518" marR="57518" marT="0" marB="0"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14%-28%</a:t>
                      </a:r>
                      <a:endParaRPr lang="ru-RU" sz="14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30%</a:t>
                      </a:r>
                      <a:endParaRPr lang="ru-RU" sz="14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907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Пенсионный фонд </a:t>
                      </a:r>
                      <a:endParaRPr lang="ru-RU" sz="14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518" marR="5751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2016-2017 - </a:t>
                      </a:r>
                      <a:r>
                        <a:rPr lang="ru-RU" sz="12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8%</a:t>
                      </a:r>
                    </a:p>
                    <a:p>
                      <a:pPr algn="ctr"/>
                      <a:r>
                        <a:rPr lang="ru-RU" sz="1200" b="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2018- </a:t>
                      </a:r>
                      <a:r>
                        <a:rPr lang="ru-RU" sz="12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13%</a:t>
                      </a:r>
                    </a:p>
                    <a:p>
                      <a:pPr algn="ctr"/>
                      <a:r>
                        <a:rPr lang="ru-RU" sz="1200" b="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2019- </a:t>
                      </a:r>
                      <a:r>
                        <a:rPr lang="ru-RU" sz="12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22,0%</a:t>
                      </a:r>
                      <a:endParaRPr lang="ru-RU" sz="1400" b="0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21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Фонд  социального</a:t>
                      </a:r>
                      <a:r>
                        <a:rPr lang="ru-RU" sz="1400" b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4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страхования</a:t>
                      </a:r>
                      <a:endParaRPr lang="ru-RU" sz="14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518" marR="5751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2016-2017 - </a:t>
                      </a:r>
                      <a:r>
                        <a:rPr lang="ru-RU" sz="12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2%</a:t>
                      </a:r>
                    </a:p>
                    <a:p>
                      <a:pPr algn="ctr"/>
                      <a:r>
                        <a:rPr lang="ru-RU" sz="1200" b="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 2018- </a:t>
                      </a:r>
                      <a:r>
                        <a:rPr lang="ru-RU" sz="12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2,9%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2,9%</a:t>
                      </a:r>
                      <a:endParaRPr lang="ru-RU" sz="1400" b="0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841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Фонд обязательного медицинского страхования</a:t>
                      </a:r>
                      <a:endParaRPr lang="ru-RU" sz="1400" b="0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518" marR="5751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2016-2017 - </a:t>
                      </a:r>
                      <a:r>
                        <a:rPr lang="ru-RU" sz="12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4%</a:t>
                      </a:r>
                    </a:p>
                    <a:p>
                      <a:pPr algn="ctr"/>
                      <a:r>
                        <a:rPr lang="ru-RU" sz="1200" b="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 2018- </a:t>
                      </a:r>
                      <a:r>
                        <a:rPr lang="ru-RU" sz="12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5,1%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5,1%</a:t>
                      </a:r>
                      <a:endParaRPr lang="ru-RU" sz="1400" b="0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81326"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Транспортный налог</a:t>
                      </a:r>
                      <a:endParaRPr lang="ru-RU" sz="14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518" marR="57518" marT="0" marB="0"/>
                </a:tc>
                <a:tc gridSpan="2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0 %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kern="12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421988"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Таможенный режим</a:t>
                      </a:r>
                      <a:endParaRPr lang="ru-RU" sz="14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518" marR="57518" marT="0" marB="0"/>
                </a:tc>
                <a:tc gridSpan="2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НДС на импорт- </a:t>
                      </a:r>
                      <a:r>
                        <a:rPr lang="ru-RU" sz="12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0%</a:t>
                      </a: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Ввозная пошлина -</a:t>
                      </a:r>
                      <a:r>
                        <a:rPr lang="ru-RU" sz="12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0%</a:t>
                      </a:r>
                      <a:endParaRPr lang="ru-RU" sz="12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692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/>
      </a:spPr>
      <a:bodyPr spcFirstLastPara="0" vert="horz" wrap="square" lIns="10160" tIns="10160" rIns="10160" bIns="10160" numCol="1" spcCol="1270" anchor="ctr" anchorCtr="0">
        <a:noAutofit/>
      </a:bodyPr>
      <a:lstStyle>
        <a:defPPr algn="ctr" defTabSz="711200">
          <a:lnSpc>
            <a:spcPct val="90000"/>
          </a:lnSpc>
          <a:spcBef>
            <a:spcPct val="0"/>
          </a:spcBef>
          <a:spcAft>
            <a:spcPct val="35000"/>
          </a:spcAft>
          <a:defRPr kern="1200" dirty="0" smtClean="0"/>
        </a:defPPr>
      </a:lstStyle>
      <a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12889</TotalTime>
  <Words>1051</Words>
  <Application>Microsoft Office PowerPoint</Application>
  <PresentationFormat>Экран (4:3)</PresentationFormat>
  <Paragraphs>140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2_Тема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Низамиев</dc:creator>
  <cp:lastModifiedBy>Миннуллин</cp:lastModifiedBy>
  <cp:revision>631</cp:revision>
  <cp:lastPrinted>2018-05-30T16:57:18Z</cp:lastPrinted>
  <dcterms:created xsi:type="dcterms:W3CDTF">2014-04-30T06:07:51Z</dcterms:created>
  <dcterms:modified xsi:type="dcterms:W3CDTF">2019-08-19T07:10:21Z</dcterms:modified>
</cp:coreProperties>
</file>